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sldIdLst>
    <p:sldId id="256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75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65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4629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937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6292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847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364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324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69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47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6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32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20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34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37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F2A98-58F9-4D5E-B77E-DC2EDC949B6C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929F47-B9BF-4F1D-BC8A-D24619192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0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26149" y="185856"/>
            <a:ext cx="6438314" cy="625004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算出基準変更の新旧対照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0632" y="1466434"/>
            <a:ext cx="3960000" cy="1620000"/>
          </a:xfrm>
          <a:ln w="12700">
            <a:solidFill>
              <a:schemeClr val="tx1"/>
            </a:solidFill>
            <a:prstDash val="dashDot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★最低制限価格</a:t>
            </a:r>
            <a:br>
              <a:rPr lang="ja-JP" altLang="en-US" sz="1600" b="1" dirty="0">
                <a:solidFill>
                  <a:srgbClr val="7030A0"/>
                </a:solidFill>
              </a:rPr>
            </a:br>
            <a:r>
              <a:rPr lang="ja-JP" altLang="en-US" sz="1600" b="1" dirty="0">
                <a:solidFill>
                  <a:srgbClr val="7030A0"/>
                </a:solidFill>
              </a:rPr>
              <a:t>　　直接工事費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０．９７ 　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共通仮設費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現場管理費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一般管理費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u="sng" dirty="0">
                <a:solidFill>
                  <a:srgbClr val="7030A0"/>
                </a:solidFill>
              </a:rPr>
              <a:t>０．５５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範囲：予定価格の７５～ ９２％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/>
            <a:endParaRPr lang="en-US" altLang="ja-JP" sz="1700" b="1" dirty="0">
              <a:solidFill>
                <a:srgbClr val="7030A0"/>
              </a:solidFill>
            </a:endParaRPr>
          </a:p>
          <a:p>
            <a:pPr algn="l"/>
            <a:br>
              <a:rPr lang="ja-JP" altLang="en-US" sz="1700" b="1" dirty="0">
                <a:solidFill>
                  <a:srgbClr val="7030A0"/>
                </a:solidFill>
              </a:rPr>
            </a:br>
            <a:endParaRPr kumimoji="1" lang="ja-JP" altLang="en-US" sz="1700" b="1" dirty="0">
              <a:solidFill>
                <a:srgbClr val="7030A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45656" y="997462"/>
            <a:ext cx="2180493" cy="3094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一般競争入札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570632" y="3269649"/>
            <a:ext cx="2180493" cy="3094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総合評価落札方式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70632" y="3742008"/>
            <a:ext cx="3960000" cy="1649558"/>
          </a:xfrm>
          <a:prstGeom prst="rect">
            <a:avLst/>
          </a:prstGeom>
          <a:noFill/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b="1" dirty="0">
              <a:solidFill>
                <a:srgbClr val="7030A0"/>
              </a:solidFill>
            </a:endParaRPr>
          </a:p>
          <a:p>
            <a:r>
              <a:rPr lang="ja-JP" altLang="en-US" sz="1600" b="1" dirty="0">
                <a:solidFill>
                  <a:srgbClr val="7030A0"/>
                </a:solidFill>
              </a:rPr>
              <a:t>★低入札価格調査基準価格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直接工事費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０．９７ 　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共通仮設費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現場管理費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一般管理費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u="sng" dirty="0">
                <a:solidFill>
                  <a:srgbClr val="7030A0"/>
                </a:solidFill>
              </a:rPr>
              <a:t>０．５５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範囲：予定価格の７５～９２％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>
              <a:lnSpc>
                <a:spcPts val="400"/>
              </a:lnSpc>
            </a:pPr>
            <a:endParaRPr lang="en-US" altLang="ja-JP" sz="1600" b="1" dirty="0">
              <a:solidFill>
                <a:srgbClr val="7030A0"/>
              </a:solidFill>
            </a:endParaRPr>
          </a:p>
          <a:p>
            <a:r>
              <a:rPr lang="ja-JP" altLang="en-US" sz="1700" b="1" dirty="0">
                <a:solidFill>
                  <a:srgbClr val="7030A0"/>
                </a:solidFill>
              </a:rPr>
              <a:t>　　</a:t>
            </a:r>
          </a:p>
        </p:txBody>
      </p:sp>
      <p:sp>
        <p:nvSpPr>
          <p:cNvPr id="7" name="右矢印 6"/>
          <p:cNvSpPr/>
          <p:nvPr/>
        </p:nvSpPr>
        <p:spPr>
          <a:xfrm>
            <a:off x="5045306" y="2842008"/>
            <a:ext cx="1800000" cy="1800000"/>
          </a:xfrm>
          <a:prstGeom prst="rightArrow">
            <a:avLst/>
          </a:prstGeom>
          <a:solidFill>
            <a:srgbClr val="00B050"/>
          </a:solidFill>
          <a:effectLst>
            <a:glow rad="215900">
              <a:srgbClr val="FF9900">
                <a:alpha val="42745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7359980" y="1436973"/>
            <a:ext cx="3960000" cy="1620000"/>
          </a:xfrm>
          <a:prstGeom prst="rect">
            <a:avLst/>
          </a:prstGeom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★最低制限価格</a:t>
            </a:r>
            <a:br>
              <a:rPr lang="ja-JP" altLang="en-US" sz="1600" b="1" dirty="0">
                <a:solidFill>
                  <a:srgbClr val="7030A0"/>
                </a:solidFill>
              </a:rPr>
            </a:br>
            <a:r>
              <a:rPr lang="ja-JP" altLang="en-US" sz="1600" b="1" dirty="0">
                <a:solidFill>
                  <a:srgbClr val="7030A0"/>
                </a:solidFill>
              </a:rPr>
              <a:t>　　直接工事費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０．９７ 　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共通仮設費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現場管理費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一般管理費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u="sng" dirty="0">
                <a:solidFill>
                  <a:srgbClr val="FF0000"/>
                </a:solidFill>
              </a:rPr>
              <a:t>０．６８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範囲：予定価格の７５～ ９２％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/>
            <a:endParaRPr lang="en-US" altLang="ja-JP" sz="1700" b="1" dirty="0">
              <a:solidFill>
                <a:srgbClr val="7030A0"/>
              </a:solidFill>
            </a:endParaRPr>
          </a:p>
          <a:p>
            <a:pPr algn="l"/>
            <a:br>
              <a:rPr lang="ja-JP" altLang="en-US" sz="1700" b="1" dirty="0">
                <a:solidFill>
                  <a:srgbClr val="7030A0"/>
                </a:solidFill>
              </a:rPr>
            </a:br>
            <a:endParaRPr lang="ja-JP" altLang="en-US" sz="1700" b="1" dirty="0">
              <a:solidFill>
                <a:srgbClr val="7030A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359982" y="3742008"/>
            <a:ext cx="4068000" cy="1649558"/>
          </a:xfrm>
          <a:prstGeom prst="rect">
            <a:avLst/>
          </a:prstGeom>
          <a:noFill/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b="1" dirty="0">
              <a:solidFill>
                <a:srgbClr val="7030A0"/>
              </a:solidFill>
            </a:endParaRPr>
          </a:p>
          <a:p>
            <a:r>
              <a:rPr lang="ja-JP" altLang="en-US" sz="1600" b="1" dirty="0">
                <a:solidFill>
                  <a:srgbClr val="7030A0"/>
                </a:solidFill>
              </a:rPr>
              <a:t>★低入札価格調査基準価格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直接工事費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０．９７ 　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共通仮設費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現場管理費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dirty="0">
                <a:solidFill>
                  <a:srgbClr val="7030A0"/>
                </a:solidFill>
              </a:rPr>
              <a:t>０．９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一般管理費</a:t>
            </a:r>
            <a:r>
              <a:rPr lang="en-US" altLang="ja-JP" sz="1600" b="1" dirty="0">
                <a:solidFill>
                  <a:srgbClr val="7030A0"/>
                </a:solidFill>
              </a:rPr>
              <a:t>×</a:t>
            </a:r>
            <a:r>
              <a:rPr lang="ja-JP" altLang="en-US" sz="1600" b="1" u="sng" dirty="0">
                <a:solidFill>
                  <a:srgbClr val="FF0000"/>
                </a:solidFill>
              </a:rPr>
              <a:t>０．６８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b="1" dirty="0">
                <a:solidFill>
                  <a:srgbClr val="7030A0"/>
                </a:solidFill>
              </a:rPr>
              <a:t>　　範囲：予定価格の７５～９２％</a:t>
            </a:r>
            <a:endParaRPr lang="en-US" altLang="ja-JP" sz="1600" b="1" dirty="0">
              <a:solidFill>
                <a:srgbClr val="7030A0"/>
              </a:solidFill>
            </a:endParaRPr>
          </a:p>
          <a:p>
            <a:pPr>
              <a:lnSpc>
                <a:spcPts val="400"/>
              </a:lnSpc>
            </a:pPr>
            <a:endParaRPr lang="en-US" altLang="ja-JP" sz="1600" b="1" dirty="0">
              <a:solidFill>
                <a:srgbClr val="7030A0"/>
              </a:solidFill>
            </a:endParaRPr>
          </a:p>
          <a:p>
            <a:endParaRPr lang="ja-JP" altLang="en-US" sz="1600" b="1" dirty="0">
              <a:solidFill>
                <a:srgbClr val="7030A0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359980" y="964614"/>
            <a:ext cx="2180493" cy="3094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一般競争入札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7359981" y="3269649"/>
            <a:ext cx="2180493" cy="3094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総合評価落札方式</a:t>
            </a:r>
          </a:p>
        </p:txBody>
      </p:sp>
      <p:sp>
        <p:nvSpPr>
          <p:cNvPr id="12" name="上リボン 11"/>
          <p:cNvSpPr/>
          <p:nvPr/>
        </p:nvSpPr>
        <p:spPr>
          <a:xfrm>
            <a:off x="4866783" y="1803043"/>
            <a:ext cx="2157046" cy="788979"/>
          </a:xfrm>
          <a:prstGeom prst="ribbon2">
            <a:avLst>
              <a:gd name="adj1" fmla="val 16667"/>
              <a:gd name="adj2" fmla="val 75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700" dirty="0">
                <a:solidFill>
                  <a:srgbClr val="FF0000"/>
                </a:solidFill>
              </a:rPr>
              <a:t>令和</a:t>
            </a:r>
            <a:r>
              <a:rPr kumimoji="1" lang="en-US" altLang="ja-JP" sz="1700" dirty="0">
                <a:solidFill>
                  <a:srgbClr val="FF0000"/>
                </a:solidFill>
              </a:rPr>
              <a:t>6</a:t>
            </a:r>
            <a:r>
              <a:rPr kumimoji="1" lang="ja-JP" altLang="en-US" sz="1700" dirty="0">
                <a:solidFill>
                  <a:srgbClr val="FF0000"/>
                </a:solidFill>
              </a:rPr>
              <a:t>年</a:t>
            </a:r>
            <a:r>
              <a:rPr kumimoji="1" lang="en-US" altLang="ja-JP" sz="1700" dirty="0">
                <a:solidFill>
                  <a:srgbClr val="FF0000"/>
                </a:solidFill>
              </a:rPr>
              <a:t>4</a:t>
            </a:r>
            <a:r>
              <a:rPr kumimoji="1" lang="ja-JP" altLang="en-US" sz="1700" dirty="0">
                <a:solidFill>
                  <a:srgbClr val="FF0000"/>
                </a:solidFill>
              </a:rPr>
              <a:t>月</a:t>
            </a:r>
            <a:r>
              <a:rPr kumimoji="1" lang="en-US" altLang="ja-JP" sz="1700" dirty="0">
                <a:solidFill>
                  <a:srgbClr val="FF0000"/>
                </a:solidFill>
              </a:rPr>
              <a:t>1</a:t>
            </a:r>
            <a:r>
              <a:rPr kumimoji="1" lang="ja-JP" altLang="en-US" sz="1700" dirty="0">
                <a:solidFill>
                  <a:srgbClr val="FF0000"/>
                </a:solidFill>
              </a:rPr>
              <a:t>日以降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00BDB819-9DEB-5728-F8C1-615C7C6F6072}"/>
              </a:ext>
            </a:extLst>
          </p:cNvPr>
          <p:cNvSpPr/>
          <p:nvPr/>
        </p:nvSpPr>
        <p:spPr>
          <a:xfrm>
            <a:off x="570631" y="5674883"/>
            <a:ext cx="8593831" cy="90942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上記により算出した額（税抜）が予定価格（税抜）の９２％を超える場合、最低制限価格及び低入札価格調査基準価格は、予定価格（税抜）の９２％（</a:t>
            </a:r>
            <a:r>
              <a:rPr kumimoji="1" lang="en-US" altLang="ja-JP" b="1" dirty="0">
                <a:solidFill>
                  <a:srgbClr val="FF0000"/>
                </a:solidFill>
              </a:rPr>
              <a:t>1,000</a:t>
            </a:r>
            <a:r>
              <a:rPr kumimoji="1" lang="ja-JP" altLang="en-US" b="1" dirty="0">
                <a:solidFill>
                  <a:srgbClr val="FF0000"/>
                </a:solidFill>
              </a:rPr>
              <a:t>円未満の端数</a:t>
            </a:r>
            <a:r>
              <a:rPr kumimoji="1" lang="ja-JP" altLang="en-US" b="1">
                <a:solidFill>
                  <a:srgbClr val="FF0000"/>
                </a:solidFill>
              </a:rPr>
              <a:t>切り捨て）に１００分の１１０を乗じて得た額とします。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485679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225</Words>
  <Application>Microsoft Office PowerPoint</Application>
  <PresentationFormat>ワイド画面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ファセット</vt:lpstr>
      <vt:lpstr>算出基準変更の新旧対照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算出基準変更の新旧対照</dc:title>
  <dc:creator>namiki-s</dc:creator>
  <cp:lastModifiedBy>並木　真一郎</cp:lastModifiedBy>
  <cp:revision>24</cp:revision>
  <cp:lastPrinted>2022-02-16T00:09:50Z</cp:lastPrinted>
  <dcterms:created xsi:type="dcterms:W3CDTF">2022-02-15T05:09:49Z</dcterms:created>
  <dcterms:modified xsi:type="dcterms:W3CDTF">2024-01-05T01:32:19Z</dcterms:modified>
</cp:coreProperties>
</file>