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5125700" cy="106934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754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9714-74B7-4F19-960C-0E6D6CFA5BF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44863" y="850900"/>
            <a:ext cx="32496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CF76F-B17C-443F-A582-3D27871B9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084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89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5"/>
            <a:ext cx="13613129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2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582" y="432163"/>
            <a:ext cx="4160267" cy="616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7900"/>
              </a:lnSpc>
            </a:pPr>
            <a:r>
              <a:rPr sz="950" spc="25" dirty="0">
                <a:latin typeface="ＭＳ ゴシック"/>
                <a:cs typeface="ＭＳ ゴシック"/>
              </a:rPr>
              <a:t>（様式8</a:t>
            </a:r>
            <a:r>
              <a:rPr lang="ja-JP" altLang="en-US" sz="950" spc="25" dirty="0">
                <a:latin typeface="ＭＳ ゴシック"/>
                <a:cs typeface="ＭＳ ゴシック"/>
              </a:rPr>
              <a:t>－</a:t>
            </a:r>
            <a:r>
              <a:rPr sz="950" spc="25" dirty="0">
                <a:latin typeface="ＭＳ ゴシック"/>
                <a:cs typeface="ＭＳ ゴシック"/>
              </a:rPr>
              <a:t>1） </a:t>
            </a:r>
            <a:endParaRPr lang="en-US" sz="950" spc="25" dirty="0">
              <a:latin typeface="ＭＳ ゴシック"/>
              <a:cs typeface="ＭＳ ゴシック"/>
            </a:endParaRPr>
          </a:p>
          <a:p>
            <a:pPr marL="12700" marR="5080">
              <a:lnSpc>
                <a:spcPct val="137900"/>
              </a:lnSpc>
            </a:pPr>
            <a:r>
              <a:rPr sz="950" spc="35" dirty="0" err="1">
                <a:latin typeface="ＭＳ ゴシック"/>
                <a:cs typeface="ＭＳ ゴシック"/>
              </a:rPr>
              <a:t>刈谷</a:t>
            </a:r>
            <a:r>
              <a:rPr sz="950" spc="30" dirty="0" err="1">
                <a:latin typeface="ＭＳ ゴシック"/>
                <a:cs typeface="ＭＳ ゴシック"/>
              </a:rPr>
              <a:t>城</a:t>
            </a:r>
            <a:r>
              <a:rPr sz="950" spc="35" dirty="0" err="1">
                <a:latin typeface="ＭＳ ゴシック"/>
                <a:cs typeface="ＭＳ ゴシック"/>
              </a:rPr>
              <a:t>石垣隅</a:t>
            </a:r>
            <a:r>
              <a:rPr sz="950" spc="30" dirty="0" err="1">
                <a:latin typeface="ＭＳ ゴシック"/>
                <a:cs typeface="ＭＳ ゴシック"/>
              </a:rPr>
              <a:t>櫓</a:t>
            </a:r>
            <a:r>
              <a:rPr sz="950" spc="35" dirty="0" err="1">
                <a:latin typeface="ＭＳ ゴシック"/>
                <a:cs typeface="ＭＳ ゴシック"/>
              </a:rPr>
              <a:t>整備事業</a:t>
            </a:r>
            <a:r>
              <a:rPr sz="950" spc="30" dirty="0" err="1">
                <a:latin typeface="ＭＳ ゴシック"/>
                <a:cs typeface="ＭＳ ゴシック"/>
              </a:rPr>
              <a:t>に</a:t>
            </a:r>
            <a:r>
              <a:rPr sz="950" spc="35" dirty="0" err="1">
                <a:latin typeface="ＭＳ ゴシック"/>
                <a:cs typeface="ＭＳ ゴシック"/>
              </a:rPr>
              <a:t>かかる</a:t>
            </a:r>
            <a:r>
              <a:rPr sz="950" spc="30" dirty="0" err="1">
                <a:latin typeface="ＭＳ ゴシック"/>
                <a:cs typeface="ＭＳ ゴシック"/>
              </a:rPr>
              <a:t>技</a:t>
            </a:r>
            <a:r>
              <a:rPr sz="950" spc="35" dirty="0" err="1">
                <a:latin typeface="ＭＳ ゴシック"/>
                <a:cs typeface="ＭＳ ゴシック"/>
              </a:rPr>
              <a:t>術提案</a:t>
            </a:r>
            <a:r>
              <a:rPr sz="950" spc="30" dirty="0" err="1">
                <a:latin typeface="ＭＳ ゴシック"/>
                <a:cs typeface="ＭＳ ゴシック"/>
              </a:rPr>
              <a:t>書</a:t>
            </a:r>
            <a:endParaRPr sz="950" dirty="0">
              <a:latin typeface="ＭＳ ゴシック"/>
              <a:cs typeface="ＭＳ ゴシック"/>
            </a:endParaRPr>
          </a:p>
          <a:p>
            <a:pPr marL="403860">
              <a:lnSpc>
                <a:spcPct val="100000"/>
              </a:lnSpc>
              <a:spcBef>
                <a:spcPts val="365"/>
              </a:spcBef>
            </a:pPr>
            <a:r>
              <a:rPr sz="1050" spc="30" dirty="0">
                <a:latin typeface="ＭＳ ゴシック"/>
                <a:cs typeface="ＭＳ ゴシック"/>
              </a:rPr>
              <a:t>〇業務全般に関する提案</a:t>
            </a:r>
            <a:endParaRPr sz="105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10032" y="404621"/>
            <a:ext cx="1170940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ct val="100000"/>
              </a:lnSpc>
            </a:pPr>
            <a:r>
              <a:rPr sz="550" spc="45" dirty="0">
                <a:latin typeface="ＭＳ ゴシック"/>
                <a:cs typeface="ＭＳ ゴシック"/>
              </a:rPr>
              <a:t>整理番号（事務局使用</a:t>
            </a:r>
            <a:r>
              <a:rPr sz="550" spc="35" dirty="0">
                <a:latin typeface="ＭＳ ゴシック"/>
                <a:cs typeface="ＭＳ ゴシック"/>
              </a:rPr>
              <a:t>）</a:t>
            </a:r>
            <a:endParaRPr sz="550" dirty="0">
              <a:latin typeface="ＭＳ ゴシック"/>
              <a:cs typeface="ＭＳ 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59311" y="404621"/>
            <a:ext cx="156083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025">
              <a:lnSpc>
                <a:spcPct val="100000"/>
              </a:lnSpc>
              <a:tabLst>
                <a:tab pos="1113790" algn="l"/>
              </a:tabLst>
            </a:pPr>
            <a:r>
              <a:rPr sz="1000" spc="30" dirty="0">
                <a:latin typeface="ＭＳ ゴシック"/>
                <a:cs typeface="ＭＳ ゴシック"/>
              </a:rPr>
              <a:t>通し番号	／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71503" y="404621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80463" y="414527"/>
            <a:ext cx="0" cy="59944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0"/>
                </a:moveTo>
                <a:lnTo>
                  <a:pt x="0" y="598932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9311" y="394715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456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19888" y="414527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0"/>
                </a:moveTo>
                <a:lnTo>
                  <a:pt x="0" y="199644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10032" y="394715"/>
            <a:ext cx="0" cy="619125"/>
          </a:xfrm>
          <a:custGeom>
            <a:avLst/>
            <a:gdLst/>
            <a:ahLst/>
            <a:cxnLst/>
            <a:rect l="l" t="t" r="r" b="b"/>
            <a:pathLst>
              <a:path h="619125">
                <a:moveTo>
                  <a:pt x="0" y="0"/>
                </a:moveTo>
                <a:lnTo>
                  <a:pt x="0" y="61874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380463" y="1213104"/>
            <a:ext cx="0" cy="8784590"/>
          </a:xfrm>
          <a:custGeom>
            <a:avLst/>
            <a:gdLst/>
            <a:ahLst/>
            <a:cxnLst/>
            <a:rect l="l" t="t" r="r" b="b"/>
            <a:pathLst>
              <a:path h="8784590">
                <a:moveTo>
                  <a:pt x="0" y="0"/>
                </a:moveTo>
                <a:lnTo>
                  <a:pt x="0" y="8784335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5423" y="1188719"/>
            <a:ext cx="0" cy="8808720"/>
          </a:xfrm>
          <a:custGeom>
            <a:avLst/>
            <a:gdLst/>
            <a:ahLst/>
            <a:cxnLst/>
            <a:rect l="l" t="t" r="r" b="b"/>
            <a:pathLst>
              <a:path h="8808720">
                <a:moveTo>
                  <a:pt x="0" y="0"/>
                </a:moveTo>
                <a:lnTo>
                  <a:pt x="0" y="8808719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22223" y="404621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71503" y="601980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22223" y="1001267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7616" y="1200912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616" y="9985247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37107" y="9995954"/>
            <a:ext cx="934032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00"/>
              </a:lnSpc>
            </a:pPr>
            <a:r>
              <a:rPr sz="1050" spc="30" dirty="0">
                <a:latin typeface="ＭＳ ゴシック"/>
                <a:cs typeface="ＭＳ ゴシック"/>
              </a:rPr>
              <a:t>注１）提出はＡ３判片面１枚（参考資料、写真等含む）以内とし、提案の記述文字の大きさは</a:t>
            </a:r>
            <a:r>
              <a:rPr sz="1050" spc="15" dirty="0">
                <a:latin typeface="ＭＳ ゴシック"/>
                <a:cs typeface="ＭＳ ゴシック"/>
              </a:rPr>
              <a:t> </a:t>
            </a:r>
            <a:r>
              <a:rPr sz="1050" spc="25" dirty="0">
                <a:latin typeface="ＭＳ ゴシック"/>
                <a:cs typeface="ＭＳ ゴシック"/>
              </a:rPr>
              <a:t>10ポイント以上、用紙の余白は左右20mmとすること。 注２）評価の公平性を保つため参加者を特定できる記述（自社の名称、ＪＶ構成員の名称等）は記載しないこと。</a:t>
            </a:r>
            <a:endParaRPr sz="1050" dirty="0">
              <a:latin typeface="ＭＳ ゴシック"/>
              <a:cs typeface="ＭＳ ゴシック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582" y="432163"/>
            <a:ext cx="4769867" cy="616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7900"/>
              </a:lnSpc>
            </a:pPr>
            <a:r>
              <a:rPr sz="950" spc="25" dirty="0">
                <a:latin typeface="ＭＳ ゴシック"/>
                <a:cs typeface="ＭＳ ゴシック"/>
              </a:rPr>
              <a:t>（様式8－2） </a:t>
            </a:r>
            <a:endParaRPr lang="en-US" sz="950" spc="25" dirty="0">
              <a:latin typeface="ＭＳ ゴシック"/>
              <a:cs typeface="ＭＳ ゴシック"/>
            </a:endParaRPr>
          </a:p>
          <a:p>
            <a:pPr marL="12700" marR="5080">
              <a:lnSpc>
                <a:spcPct val="137900"/>
              </a:lnSpc>
            </a:pPr>
            <a:r>
              <a:rPr sz="950" spc="35" dirty="0" err="1">
                <a:latin typeface="ＭＳ ゴシック"/>
                <a:cs typeface="ＭＳ ゴシック"/>
              </a:rPr>
              <a:t>刈谷</a:t>
            </a:r>
            <a:r>
              <a:rPr sz="950" spc="30" dirty="0" err="1">
                <a:latin typeface="ＭＳ ゴシック"/>
                <a:cs typeface="ＭＳ ゴシック"/>
              </a:rPr>
              <a:t>城</a:t>
            </a:r>
            <a:r>
              <a:rPr sz="950" spc="35" dirty="0" err="1">
                <a:latin typeface="ＭＳ ゴシック"/>
                <a:cs typeface="ＭＳ ゴシック"/>
              </a:rPr>
              <a:t>石垣隅</a:t>
            </a:r>
            <a:r>
              <a:rPr sz="950" spc="30" dirty="0" err="1">
                <a:latin typeface="ＭＳ ゴシック"/>
                <a:cs typeface="ＭＳ ゴシック"/>
              </a:rPr>
              <a:t>櫓</a:t>
            </a:r>
            <a:r>
              <a:rPr sz="950" spc="35" dirty="0" err="1">
                <a:latin typeface="ＭＳ ゴシック"/>
                <a:cs typeface="ＭＳ ゴシック"/>
              </a:rPr>
              <a:t>整備事業</a:t>
            </a:r>
            <a:r>
              <a:rPr sz="950" spc="30" dirty="0" err="1">
                <a:latin typeface="ＭＳ ゴシック"/>
                <a:cs typeface="ＭＳ ゴシック"/>
              </a:rPr>
              <a:t>に</a:t>
            </a:r>
            <a:r>
              <a:rPr sz="950" spc="35" dirty="0" err="1">
                <a:latin typeface="ＭＳ ゴシック"/>
                <a:cs typeface="ＭＳ ゴシック"/>
              </a:rPr>
              <a:t>かかる</a:t>
            </a:r>
            <a:r>
              <a:rPr sz="950" spc="30" dirty="0" err="1">
                <a:latin typeface="ＭＳ ゴシック"/>
                <a:cs typeface="ＭＳ ゴシック"/>
              </a:rPr>
              <a:t>技</a:t>
            </a:r>
            <a:r>
              <a:rPr sz="950" spc="35" dirty="0" err="1">
                <a:latin typeface="ＭＳ ゴシック"/>
                <a:cs typeface="ＭＳ ゴシック"/>
              </a:rPr>
              <a:t>術提案</a:t>
            </a:r>
            <a:r>
              <a:rPr sz="950" spc="30" dirty="0" err="1">
                <a:latin typeface="ＭＳ ゴシック"/>
                <a:cs typeface="ＭＳ ゴシック"/>
              </a:rPr>
              <a:t>書</a:t>
            </a:r>
            <a:endParaRPr sz="950" dirty="0">
              <a:latin typeface="ＭＳ ゴシック"/>
              <a:cs typeface="ＭＳ ゴシック"/>
            </a:endParaRPr>
          </a:p>
          <a:p>
            <a:pPr marL="403860">
              <a:lnSpc>
                <a:spcPct val="100000"/>
              </a:lnSpc>
              <a:spcBef>
                <a:spcPts val="365"/>
              </a:spcBef>
            </a:pPr>
            <a:r>
              <a:rPr sz="1050" spc="30" dirty="0">
                <a:latin typeface="ＭＳ ゴシック"/>
                <a:cs typeface="ＭＳ ゴシック"/>
              </a:rPr>
              <a:t>〇事業費・工期に関する提案</a:t>
            </a:r>
            <a:endParaRPr sz="105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10032" y="404621"/>
            <a:ext cx="1170940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ct val="100000"/>
              </a:lnSpc>
            </a:pPr>
            <a:r>
              <a:rPr sz="550" spc="45" dirty="0">
                <a:latin typeface="ＭＳ ゴシック"/>
                <a:cs typeface="ＭＳ ゴシック"/>
              </a:rPr>
              <a:t>整理番号（事務局使用</a:t>
            </a:r>
            <a:r>
              <a:rPr sz="550" spc="35" dirty="0">
                <a:latin typeface="ＭＳ ゴシック"/>
                <a:cs typeface="ＭＳ ゴシック"/>
              </a:rPr>
              <a:t>）</a:t>
            </a:r>
            <a:endParaRPr sz="550">
              <a:latin typeface="ＭＳ ゴシック"/>
              <a:cs typeface="ＭＳ 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59311" y="404621"/>
            <a:ext cx="156083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025">
              <a:lnSpc>
                <a:spcPct val="100000"/>
              </a:lnSpc>
              <a:tabLst>
                <a:tab pos="1113790" algn="l"/>
              </a:tabLst>
            </a:pPr>
            <a:r>
              <a:rPr sz="1000" spc="30" dirty="0">
                <a:latin typeface="ＭＳ ゴシック"/>
                <a:cs typeface="ＭＳ ゴシック"/>
              </a:rPr>
              <a:t>通し番号	／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71503" y="404621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80463" y="414527"/>
            <a:ext cx="0" cy="59944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0"/>
                </a:moveTo>
                <a:lnTo>
                  <a:pt x="0" y="598932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9311" y="394715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456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19888" y="414527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0"/>
                </a:moveTo>
                <a:lnTo>
                  <a:pt x="0" y="199644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10032" y="394715"/>
            <a:ext cx="0" cy="619125"/>
          </a:xfrm>
          <a:custGeom>
            <a:avLst/>
            <a:gdLst/>
            <a:ahLst/>
            <a:cxnLst/>
            <a:rect l="l" t="t" r="r" b="b"/>
            <a:pathLst>
              <a:path h="619125">
                <a:moveTo>
                  <a:pt x="0" y="0"/>
                </a:moveTo>
                <a:lnTo>
                  <a:pt x="0" y="61874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380463" y="1213104"/>
            <a:ext cx="0" cy="8784590"/>
          </a:xfrm>
          <a:custGeom>
            <a:avLst/>
            <a:gdLst/>
            <a:ahLst/>
            <a:cxnLst/>
            <a:rect l="l" t="t" r="r" b="b"/>
            <a:pathLst>
              <a:path h="8784590">
                <a:moveTo>
                  <a:pt x="0" y="0"/>
                </a:moveTo>
                <a:lnTo>
                  <a:pt x="0" y="8784335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5423" y="1188719"/>
            <a:ext cx="0" cy="8808720"/>
          </a:xfrm>
          <a:custGeom>
            <a:avLst/>
            <a:gdLst/>
            <a:ahLst/>
            <a:cxnLst/>
            <a:rect l="l" t="t" r="r" b="b"/>
            <a:pathLst>
              <a:path h="8808720">
                <a:moveTo>
                  <a:pt x="0" y="0"/>
                </a:moveTo>
                <a:lnTo>
                  <a:pt x="0" y="8808719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22223" y="404621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71503" y="601980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22223" y="1001267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7616" y="1200912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616" y="9985247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76FB9641-64AE-0494-4353-3007C9A70868}"/>
              </a:ext>
            </a:extLst>
          </p:cNvPr>
          <p:cNvSpPr txBox="1"/>
          <p:nvPr/>
        </p:nvSpPr>
        <p:spPr>
          <a:xfrm>
            <a:off x="737107" y="9995954"/>
            <a:ext cx="934032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00"/>
              </a:lnSpc>
            </a:pPr>
            <a:r>
              <a:rPr sz="1050" spc="30" dirty="0">
                <a:latin typeface="ＭＳ ゴシック"/>
                <a:cs typeface="ＭＳ ゴシック"/>
              </a:rPr>
              <a:t>注１）提出はＡ３判片面１枚（参考資料、写真等含む）以内とし、提案の記述文字の大きさは</a:t>
            </a:r>
            <a:r>
              <a:rPr sz="1050" spc="15" dirty="0">
                <a:latin typeface="ＭＳ ゴシック"/>
                <a:cs typeface="ＭＳ ゴシック"/>
              </a:rPr>
              <a:t> </a:t>
            </a:r>
            <a:r>
              <a:rPr sz="1050" spc="25" dirty="0">
                <a:latin typeface="ＭＳ ゴシック"/>
                <a:cs typeface="ＭＳ ゴシック"/>
              </a:rPr>
              <a:t>10ポイント以上、用紙の余白は左右20mmとすること。 注２）評価の公平性を保つため参加者を特定できる記述（自社の名称、ＪＶ構成員の名称等）は記載しないこと。</a:t>
            </a:r>
            <a:endParaRPr sz="1050" dirty="0">
              <a:latin typeface="ＭＳ ゴシック"/>
              <a:cs typeface="ＭＳ 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582" y="432163"/>
            <a:ext cx="4922267" cy="616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7900"/>
              </a:lnSpc>
            </a:pPr>
            <a:r>
              <a:rPr sz="950" spc="25" dirty="0">
                <a:latin typeface="ＭＳ ゴシック"/>
                <a:cs typeface="ＭＳ ゴシック"/>
              </a:rPr>
              <a:t>（様式8－3） </a:t>
            </a:r>
            <a:endParaRPr lang="en-US" sz="950" spc="25" dirty="0">
              <a:latin typeface="ＭＳ ゴシック"/>
              <a:cs typeface="ＭＳ ゴシック"/>
            </a:endParaRPr>
          </a:p>
          <a:p>
            <a:pPr marL="12700" marR="5080">
              <a:lnSpc>
                <a:spcPct val="137900"/>
              </a:lnSpc>
            </a:pPr>
            <a:r>
              <a:rPr sz="950" spc="35" dirty="0" err="1">
                <a:latin typeface="ＭＳ ゴシック"/>
                <a:cs typeface="ＭＳ ゴシック"/>
              </a:rPr>
              <a:t>刈谷</a:t>
            </a:r>
            <a:r>
              <a:rPr sz="950" spc="30" dirty="0" err="1">
                <a:latin typeface="ＭＳ ゴシック"/>
                <a:cs typeface="ＭＳ ゴシック"/>
              </a:rPr>
              <a:t>城</a:t>
            </a:r>
            <a:r>
              <a:rPr sz="950" spc="35" dirty="0" err="1">
                <a:latin typeface="ＭＳ ゴシック"/>
                <a:cs typeface="ＭＳ ゴシック"/>
              </a:rPr>
              <a:t>石垣隅</a:t>
            </a:r>
            <a:r>
              <a:rPr sz="950" spc="30" dirty="0" err="1">
                <a:latin typeface="ＭＳ ゴシック"/>
                <a:cs typeface="ＭＳ ゴシック"/>
              </a:rPr>
              <a:t>櫓</a:t>
            </a:r>
            <a:r>
              <a:rPr sz="950" spc="35" dirty="0" err="1">
                <a:latin typeface="ＭＳ ゴシック"/>
                <a:cs typeface="ＭＳ ゴシック"/>
              </a:rPr>
              <a:t>整備事業</a:t>
            </a:r>
            <a:r>
              <a:rPr sz="950" spc="30" dirty="0" err="1">
                <a:latin typeface="ＭＳ ゴシック"/>
                <a:cs typeface="ＭＳ ゴシック"/>
              </a:rPr>
              <a:t>に</a:t>
            </a:r>
            <a:r>
              <a:rPr sz="950" spc="35" dirty="0" err="1">
                <a:latin typeface="ＭＳ ゴシック"/>
                <a:cs typeface="ＭＳ ゴシック"/>
              </a:rPr>
              <a:t>かかる</a:t>
            </a:r>
            <a:r>
              <a:rPr sz="950" spc="30" dirty="0" err="1">
                <a:latin typeface="ＭＳ ゴシック"/>
                <a:cs typeface="ＭＳ ゴシック"/>
              </a:rPr>
              <a:t>技</a:t>
            </a:r>
            <a:r>
              <a:rPr sz="950" spc="35" dirty="0" err="1">
                <a:latin typeface="ＭＳ ゴシック"/>
                <a:cs typeface="ＭＳ ゴシック"/>
              </a:rPr>
              <a:t>術提案</a:t>
            </a:r>
            <a:r>
              <a:rPr sz="950" spc="30" dirty="0" err="1">
                <a:latin typeface="ＭＳ ゴシック"/>
                <a:cs typeface="ＭＳ ゴシック"/>
              </a:rPr>
              <a:t>書</a:t>
            </a:r>
            <a:endParaRPr sz="950" dirty="0">
              <a:latin typeface="ＭＳ ゴシック"/>
              <a:cs typeface="ＭＳ ゴシック"/>
            </a:endParaRPr>
          </a:p>
          <a:p>
            <a:pPr marL="403860">
              <a:lnSpc>
                <a:spcPct val="100000"/>
              </a:lnSpc>
              <a:spcBef>
                <a:spcPts val="365"/>
              </a:spcBef>
            </a:pPr>
            <a:r>
              <a:rPr sz="1050" spc="30" dirty="0">
                <a:latin typeface="ＭＳ ゴシック"/>
                <a:cs typeface="ＭＳ ゴシック"/>
              </a:rPr>
              <a:t>〇設計業務に関する提案</a:t>
            </a:r>
            <a:endParaRPr sz="105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10032" y="404621"/>
            <a:ext cx="1170940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ct val="100000"/>
              </a:lnSpc>
            </a:pPr>
            <a:r>
              <a:rPr sz="550" spc="45" dirty="0">
                <a:latin typeface="ＭＳ ゴシック"/>
                <a:cs typeface="ＭＳ ゴシック"/>
              </a:rPr>
              <a:t>整理番号（事務局使用</a:t>
            </a:r>
            <a:r>
              <a:rPr sz="550" spc="35" dirty="0">
                <a:latin typeface="ＭＳ ゴシック"/>
                <a:cs typeface="ＭＳ ゴシック"/>
              </a:rPr>
              <a:t>）</a:t>
            </a:r>
            <a:endParaRPr sz="550">
              <a:latin typeface="ＭＳ ゴシック"/>
              <a:cs typeface="ＭＳ 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59311" y="404621"/>
            <a:ext cx="156083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025">
              <a:lnSpc>
                <a:spcPct val="100000"/>
              </a:lnSpc>
              <a:tabLst>
                <a:tab pos="1113790" algn="l"/>
              </a:tabLst>
            </a:pPr>
            <a:r>
              <a:rPr sz="1000" spc="30" dirty="0">
                <a:latin typeface="ＭＳ ゴシック"/>
                <a:cs typeface="ＭＳ ゴシック"/>
              </a:rPr>
              <a:t>通し番号	／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71503" y="404621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80463" y="414527"/>
            <a:ext cx="0" cy="59944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0"/>
                </a:moveTo>
                <a:lnTo>
                  <a:pt x="0" y="598932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9311" y="394715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456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19888" y="414527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0"/>
                </a:moveTo>
                <a:lnTo>
                  <a:pt x="0" y="199644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10032" y="394715"/>
            <a:ext cx="0" cy="619125"/>
          </a:xfrm>
          <a:custGeom>
            <a:avLst/>
            <a:gdLst/>
            <a:ahLst/>
            <a:cxnLst/>
            <a:rect l="l" t="t" r="r" b="b"/>
            <a:pathLst>
              <a:path h="619125">
                <a:moveTo>
                  <a:pt x="0" y="0"/>
                </a:moveTo>
                <a:lnTo>
                  <a:pt x="0" y="61874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380463" y="1213104"/>
            <a:ext cx="0" cy="8784590"/>
          </a:xfrm>
          <a:custGeom>
            <a:avLst/>
            <a:gdLst/>
            <a:ahLst/>
            <a:cxnLst/>
            <a:rect l="l" t="t" r="r" b="b"/>
            <a:pathLst>
              <a:path h="8784590">
                <a:moveTo>
                  <a:pt x="0" y="0"/>
                </a:moveTo>
                <a:lnTo>
                  <a:pt x="0" y="8784335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5423" y="1188719"/>
            <a:ext cx="0" cy="8808720"/>
          </a:xfrm>
          <a:custGeom>
            <a:avLst/>
            <a:gdLst/>
            <a:ahLst/>
            <a:cxnLst/>
            <a:rect l="l" t="t" r="r" b="b"/>
            <a:pathLst>
              <a:path h="8808720">
                <a:moveTo>
                  <a:pt x="0" y="0"/>
                </a:moveTo>
                <a:lnTo>
                  <a:pt x="0" y="8808719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22223" y="404621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71503" y="601980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22223" y="1001267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7616" y="1200912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616" y="9985247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28913B19-9A24-2FE1-5CF0-E18285862FC7}"/>
              </a:ext>
            </a:extLst>
          </p:cNvPr>
          <p:cNvSpPr txBox="1"/>
          <p:nvPr/>
        </p:nvSpPr>
        <p:spPr>
          <a:xfrm>
            <a:off x="737107" y="9995954"/>
            <a:ext cx="934032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00"/>
              </a:lnSpc>
            </a:pPr>
            <a:r>
              <a:rPr sz="1050" spc="30" dirty="0">
                <a:latin typeface="ＭＳ ゴシック"/>
                <a:cs typeface="ＭＳ ゴシック"/>
              </a:rPr>
              <a:t>注１）提出はＡ３判片面１枚（参考資料、写真等含む）以内とし、提案の記述文字の大きさは</a:t>
            </a:r>
            <a:r>
              <a:rPr sz="1050" spc="15" dirty="0">
                <a:latin typeface="ＭＳ ゴシック"/>
                <a:cs typeface="ＭＳ ゴシック"/>
              </a:rPr>
              <a:t> </a:t>
            </a:r>
            <a:r>
              <a:rPr sz="1050" spc="25" dirty="0">
                <a:latin typeface="ＭＳ ゴシック"/>
                <a:cs typeface="ＭＳ ゴシック"/>
              </a:rPr>
              <a:t>10ポイント以上、用紙の余白は左右20mmとすること。 注２）評価の公平性を保つため参加者を特定できる記述（自社の名称、ＪＶ構成員の名称等）は記載しないこと。</a:t>
            </a:r>
            <a:endParaRPr sz="1050" dirty="0">
              <a:latin typeface="ＭＳ ゴシック"/>
              <a:cs typeface="ＭＳ ゴシック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582" y="432163"/>
            <a:ext cx="4693667" cy="616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7900"/>
              </a:lnSpc>
            </a:pPr>
            <a:r>
              <a:rPr sz="950" spc="25" dirty="0">
                <a:latin typeface="ＭＳ ゴシック"/>
                <a:cs typeface="ＭＳ ゴシック"/>
              </a:rPr>
              <a:t>（様式8－4） </a:t>
            </a:r>
            <a:endParaRPr lang="en-US" sz="950" spc="25" dirty="0">
              <a:latin typeface="ＭＳ ゴシック"/>
              <a:cs typeface="ＭＳ ゴシック"/>
            </a:endParaRPr>
          </a:p>
          <a:p>
            <a:pPr marL="12700" marR="5080">
              <a:lnSpc>
                <a:spcPct val="137900"/>
              </a:lnSpc>
            </a:pPr>
            <a:r>
              <a:rPr sz="950" spc="35" dirty="0" err="1">
                <a:latin typeface="ＭＳ ゴシック"/>
                <a:cs typeface="ＭＳ ゴシック"/>
              </a:rPr>
              <a:t>刈谷</a:t>
            </a:r>
            <a:r>
              <a:rPr sz="950" spc="30" dirty="0" err="1">
                <a:latin typeface="ＭＳ ゴシック"/>
                <a:cs typeface="ＭＳ ゴシック"/>
              </a:rPr>
              <a:t>城</a:t>
            </a:r>
            <a:r>
              <a:rPr sz="950" spc="35" dirty="0" err="1">
                <a:latin typeface="ＭＳ ゴシック"/>
                <a:cs typeface="ＭＳ ゴシック"/>
              </a:rPr>
              <a:t>石垣隅</a:t>
            </a:r>
            <a:r>
              <a:rPr sz="950" spc="30" dirty="0" err="1">
                <a:latin typeface="ＭＳ ゴシック"/>
                <a:cs typeface="ＭＳ ゴシック"/>
              </a:rPr>
              <a:t>櫓</a:t>
            </a:r>
            <a:r>
              <a:rPr sz="950" spc="35" dirty="0" err="1">
                <a:latin typeface="ＭＳ ゴシック"/>
                <a:cs typeface="ＭＳ ゴシック"/>
              </a:rPr>
              <a:t>整備事業</a:t>
            </a:r>
            <a:r>
              <a:rPr sz="950" spc="30" dirty="0" err="1">
                <a:latin typeface="ＭＳ ゴシック"/>
                <a:cs typeface="ＭＳ ゴシック"/>
              </a:rPr>
              <a:t>に</a:t>
            </a:r>
            <a:r>
              <a:rPr sz="950" spc="35" dirty="0" err="1">
                <a:latin typeface="ＭＳ ゴシック"/>
                <a:cs typeface="ＭＳ ゴシック"/>
              </a:rPr>
              <a:t>かかる</a:t>
            </a:r>
            <a:r>
              <a:rPr sz="950" spc="30" dirty="0" err="1">
                <a:latin typeface="ＭＳ ゴシック"/>
                <a:cs typeface="ＭＳ ゴシック"/>
              </a:rPr>
              <a:t>技</a:t>
            </a:r>
            <a:r>
              <a:rPr sz="950" spc="35" dirty="0" err="1">
                <a:latin typeface="ＭＳ ゴシック"/>
                <a:cs typeface="ＭＳ ゴシック"/>
              </a:rPr>
              <a:t>術提案</a:t>
            </a:r>
            <a:r>
              <a:rPr sz="950" spc="30" dirty="0" err="1">
                <a:latin typeface="ＭＳ ゴシック"/>
                <a:cs typeface="ＭＳ ゴシック"/>
              </a:rPr>
              <a:t>書</a:t>
            </a:r>
            <a:endParaRPr sz="950" dirty="0">
              <a:latin typeface="ＭＳ ゴシック"/>
              <a:cs typeface="ＭＳ ゴシック"/>
            </a:endParaRPr>
          </a:p>
          <a:p>
            <a:pPr marL="403860">
              <a:lnSpc>
                <a:spcPct val="100000"/>
              </a:lnSpc>
              <a:spcBef>
                <a:spcPts val="365"/>
              </a:spcBef>
            </a:pPr>
            <a:r>
              <a:rPr sz="1050" spc="30" dirty="0">
                <a:latin typeface="ＭＳ ゴシック"/>
                <a:cs typeface="ＭＳ ゴシック"/>
              </a:rPr>
              <a:t>〇工事施工業務に関する提案</a:t>
            </a:r>
            <a:endParaRPr sz="105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10032" y="404621"/>
            <a:ext cx="1170940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ct val="100000"/>
              </a:lnSpc>
            </a:pPr>
            <a:r>
              <a:rPr sz="550" spc="45" dirty="0">
                <a:latin typeface="ＭＳ ゴシック"/>
                <a:cs typeface="ＭＳ ゴシック"/>
              </a:rPr>
              <a:t>整理番号（事務局使用</a:t>
            </a:r>
            <a:r>
              <a:rPr sz="550" spc="35" dirty="0">
                <a:latin typeface="ＭＳ ゴシック"/>
                <a:cs typeface="ＭＳ ゴシック"/>
              </a:rPr>
              <a:t>）</a:t>
            </a:r>
            <a:endParaRPr sz="550">
              <a:latin typeface="ＭＳ ゴシック"/>
              <a:cs typeface="ＭＳ 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59311" y="404621"/>
            <a:ext cx="156083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025">
              <a:lnSpc>
                <a:spcPct val="100000"/>
              </a:lnSpc>
              <a:tabLst>
                <a:tab pos="1113790" algn="l"/>
              </a:tabLst>
            </a:pPr>
            <a:r>
              <a:rPr sz="1000" spc="30" dirty="0">
                <a:latin typeface="ＭＳ ゴシック"/>
                <a:cs typeface="ＭＳ ゴシック"/>
              </a:rPr>
              <a:t>通し番号	／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71503" y="404621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80463" y="414527"/>
            <a:ext cx="0" cy="59944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0"/>
                </a:moveTo>
                <a:lnTo>
                  <a:pt x="0" y="598932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9311" y="394715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456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19888" y="414527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0"/>
                </a:moveTo>
                <a:lnTo>
                  <a:pt x="0" y="199644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10032" y="394715"/>
            <a:ext cx="0" cy="619125"/>
          </a:xfrm>
          <a:custGeom>
            <a:avLst/>
            <a:gdLst/>
            <a:ahLst/>
            <a:cxnLst/>
            <a:rect l="l" t="t" r="r" b="b"/>
            <a:pathLst>
              <a:path h="619125">
                <a:moveTo>
                  <a:pt x="0" y="0"/>
                </a:moveTo>
                <a:lnTo>
                  <a:pt x="0" y="61874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380463" y="1213104"/>
            <a:ext cx="0" cy="8784590"/>
          </a:xfrm>
          <a:custGeom>
            <a:avLst/>
            <a:gdLst/>
            <a:ahLst/>
            <a:cxnLst/>
            <a:rect l="l" t="t" r="r" b="b"/>
            <a:pathLst>
              <a:path h="8784590">
                <a:moveTo>
                  <a:pt x="0" y="0"/>
                </a:moveTo>
                <a:lnTo>
                  <a:pt x="0" y="8784335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5423" y="1188719"/>
            <a:ext cx="0" cy="8808720"/>
          </a:xfrm>
          <a:custGeom>
            <a:avLst/>
            <a:gdLst/>
            <a:ahLst/>
            <a:cxnLst/>
            <a:rect l="l" t="t" r="r" b="b"/>
            <a:pathLst>
              <a:path h="8808720">
                <a:moveTo>
                  <a:pt x="0" y="0"/>
                </a:moveTo>
                <a:lnTo>
                  <a:pt x="0" y="8808719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22223" y="404621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71503" y="601980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22223" y="1001267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7616" y="1200912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616" y="9985247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DB868FFF-B19F-9166-6374-791506BA6047}"/>
              </a:ext>
            </a:extLst>
          </p:cNvPr>
          <p:cNvSpPr txBox="1"/>
          <p:nvPr/>
        </p:nvSpPr>
        <p:spPr>
          <a:xfrm>
            <a:off x="737107" y="9995954"/>
            <a:ext cx="934032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00"/>
              </a:lnSpc>
            </a:pPr>
            <a:r>
              <a:rPr sz="1050" spc="30" dirty="0">
                <a:latin typeface="ＭＳ ゴシック"/>
                <a:cs typeface="ＭＳ ゴシック"/>
              </a:rPr>
              <a:t>注１）提出はＡ３判片面１枚（参考資料、写真等含む）以内とし、提案の記述文字の大きさは</a:t>
            </a:r>
            <a:r>
              <a:rPr sz="1050" spc="15" dirty="0">
                <a:latin typeface="ＭＳ ゴシック"/>
                <a:cs typeface="ＭＳ ゴシック"/>
              </a:rPr>
              <a:t> </a:t>
            </a:r>
            <a:r>
              <a:rPr sz="1050" spc="25" dirty="0">
                <a:latin typeface="ＭＳ ゴシック"/>
                <a:cs typeface="ＭＳ ゴシック"/>
              </a:rPr>
              <a:t>10ポイント以上、用紙の余白は左右20mmとすること。 注２）評価の公平性を保つため参加者を特定できる記述（自社の名称、ＪＶ構成員の名称等）は記載しないこと。</a:t>
            </a:r>
            <a:endParaRPr sz="1050" dirty="0">
              <a:latin typeface="ＭＳ ゴシック"/>
              <a:cs typeface="ＭＳ ゴシック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582" y="432163"/>
            <a:ext cx="4998467" cy="616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7900"/>
              </a:lnSpc>
            </a:pPr>
            <a:r>
              <a:rPr sz="950" spc="25" dirty="0">
                <a:latin typeface="ＭＳ ゴシック"/>
                <a:cs typeface="ＭＳ ゴシック"/>
              </a:rPr>
              <a:t>（様式8－5） </a:t>
            </a:r>
            <a:endParaRPr lang="en-US" sz="950" spc="25" dirty="0">
              <a:latin typeface="ＭＳ ゴシック"/>
              <a:cs typeface="ＭＳ ゴシック"/>
            </a:endParaRPr>
          </a:p>
          <a:p>
            <a:pPr marL="12700" marR="5080">
              <a:lnSpc>
                <a:spcPct val="137900"/>
              </a:lnSpc>
            </a:pPr>
            <a:r>
              <a:rPr sz="950" spc="35" dirty="0" err="1">
                <a:latin typeface="ＭＳ ゴシック"/>
                <a:cs typeface="ＭＳ ゴシック"/>
              </a:rPr>
              <a:t>刈谷</a:t>
            </a:r>
            <a:r>
              <a:rPr sz="950" spc="30" dirty="0" err="1">
                <a:latin typeface="ＭＳ ゴシック"/>
                <a:cs typeface="ＭＳ ゴシック"/>
              </a:rPr>
              <a:t>城</a:t>
            </a:r>
            <a:r>
              <a:rPr sz="950" spc="35" dirty="0" err="1">
                <a:latin typeface="ＭＳ ゴシック"/>
                <a:cs typeface="ＭＳ ゴシック"/>
              </a:rPr>
              <a:t>石垣隅</a:t>
            </a:r>
            <a:r>
              <a:rPr sz="950" spc="30" dirty="0" err="1">
                <a:latin typeface="ＭＳ ゴシック"/>
                <a:cs typeface="ＭＳ ゴシック"/>
              </a:rPr>
              <a:t>櫓</a:t>
            </a:r>
            <a:r>
              <a:rPr sz="950" spc="35" dirty="0" err="1">
                <a:latin typeface="ＭＳ ゴシック"/>
                <a:cs typeface="ＭＳ ゴシック"/>
              </a:rPr>
              <a:t>整備事業</a:t>
            </a:r>
            <a:r>
              <a:rPr sz="950" spc="30" dirty="0" err="1">
                <a:latin typeface="ＭＳ ゴシック"/>
                <a:cs typeface="ＭＳ ゴシック"/>
              </a:rPr>
              <a:t>に</a:t>
            </a:r>
            <a:r>
              <a:rPr sz="950" spc="35" dirty="0" err="1">
                <a:latin typeface="ＭＳ ゴシック"/>
                <a:cs typeface="ＭＳ ゴシック"/>
              </a:rPr>
              <a:t>かかる</a:t>
            </a:r>
            <a:r>
              <a:rPr sz="950" spc="30" dirty="0" err="1">
                <a:latin typeface="ＭＳ ゴシック"/>
                <a:cs typeface="ＭＳ ゴシック"/>
              </a:rPr>
              <a:t>技</a:t>
            </a:r>
            <a:r>
              <a:rPr sz="950" spc="35" dirty="0" err="1">
                <a:latin typeface="ＭＳ ゴシック"/>
                <a:cs typeface="ＭＳ ゴシック"/>
              </a:rPr>
              <a:t>術提案</a:t>
            </a:r>
            <a:r>
              <a:rPr sz="950" spc="30" dirty="0" err="1">
                <a:latin typeface="ＭＳ ゴシック"/>
                <a:cs typeface="ＭＳ ゴシック"/>
              </a:rPr>
              <a:t>書</a:t>
            </a:r>
            <a:endParaRPr sz="950" dirty="0">
              <a:latin typeface="ＭＳ ゴシック"/>
              <a:cs typeface="ＭＳ ゴシック"/>
            </a:endParaRPr>
          </a:p>
          <a:p>
            <a:pPr marL="403860">
              <a:lnSpc>
                <a:spcPct val="100000"/>
              </a:lnSpc>
              <a:spcBef>
                <a:spcPts val="365"/>
              </a:spcBef>
            </a:pPr>
            <a:r>
              <a:rPr sz="1050" spc="30" dirty="0">
                <a:latin typeface="ＭＳ ゴシック"/>
                <a:cs typeface="ＭＳ ゴシック"/>
              </a:rPr>
              <a:t>〇その他に関する提案</a:t>
            </a:r>
            <a:endParaRPr sz="105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10032" y="404621"/>
            <a:ext cx="1170940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ct val="100000"/>
              </a:lnSpc>
            </a:pPr>
            <a:r>
              <a:rPr sz="550" spc="45" dirty="0">
                <a:latin typeface="ＭＳ ゴシック"/>
                <a:cs typeface="ＭＳ ゴシック"/>
              </a:rPr>
              <a:t>整理番号（事務局使用</a:t>
            </a:r>
            <a:r>
              <a:rPr sz="550" spc="35" dirty="0">
                <a:latin typeface="ＭＳ ゴシック"/>
                <a:cs typeface="ＭＳ ゴシック"/>
              </a:rPr>
              <a:t>）</a:t>
            </a:r>
            <a:endParaRPr sz="550">
              <a:latin typeface="ＭＳ ゴシック"/>
              <a:cs typeface="ＭＳ 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59311" y="404621"/>
            <a:ext cx="156083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025">
              <a:lnSpc>
                <a:spcPct val="100000"/>
              </a:lnSpc>
              <a:tabLst>
                <a:tab pos="1113790" algn="l"/>
              </a:tabLst>
            </a:pPr>
            <a:r>
              <a:rPr sz="1000" spc="30" dirty="0">
                <a:latin typeface="ＭＳ ゴシック"/>
                <a:cs typeface="ＭＳ ゴシック"/>
              </a:rPr>
              <a:t>通し番号	／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71503" y="404621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80463" y="414527"/>
            <a:ext cx="0" cy="59944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0"/>
                </a:moveTo>
                <a:lnTo>
                  <a:pt x="0" y="598932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59311" y="394715"/>
            <a:ext cx="0" cy="219710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456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19888" y="414527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0"/>
                </a:moveTo>
                <a:lnTo>
                  <a:pt x="0" y="199644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10032" y="394715"/>
            <a:ext cx="0" cy="619125"/>
          </a:xfrm>
          <a:custGeom>
            <a:avLst/>
            <a:gdLst/>
            <a:ahLst/>
            <a:cxnLst/>
            <a:rect l="l" t="t" r="r" b="b"/>
            <a:pathLst>
              <a:path h="619125">
                <a:moveTo>
                  <a:pt x="0" y="0"/>
                </a:moveTo>
                <a:lnTo>
                  <a:pt x="0" y="61874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380463" y="1213104"/>
            <a:ext cx="0" cy="8784590"/>
          </a:xfrm>
          <a:custGeom>
            <a:avLst/>
            <a:gdLst/>
            <a:ahLst/>
            <a:cxnLst/>
            <a:rect l="l" t="t" r="r" b="b"/>
            <a:pathLst>
              <a:path h="8784590">
                <a:moveTo>
                  <a:pt x="0" y="0"/>
                </a:moveTo>
                <a:lnTo>
                  <a:pt x="0" y="8784335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5423" y="1188719"/>
            <a:ext cx="0" cy="8808720"/>
          </a:xfrm>
          <a:custGeom>
            <a:avLst/>
            <a:gdLst/>
            <a:ahLst/>
            <a:cxnLst/>
            <a:rect l="l" t="t" r="r" b="b"/>
            <a:pathLst>
              <a:path h="8808720">
                <a:moveTo>
                  <a:pt x="0" y="0"/>
                </a:moveTo>
                <a:lnTo>
                  <a:pt x="0" y="8808719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22223" y="404621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71503" y="601980"/>
            <a:ext cx="1560830" cy="0"/>
          </a:xfrm>
          <a:custGeom>
            <a:avLst/>
            <a:gdLst/>
            <a:ahLst/>
            <a:cxnLst/>
            <a:rect l="l" t="t" r="r" b="b"/>
            <a:pathLst>
              <a:path w="1560829">
                <a:moveTo>
                  <a:pt x="0" y="0"/>
                </a:moveTo>
                <a:lnTo>
                  <a:pt x="1560575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22223" y="1001267"/>
            <a:ext cx="1170940" cy="0"/>
          </a:xfrm>
          <a:custGeom>
            <a:avLst/>
            <a:gdLst/>
            <a:ahLst/>
            <a:cxnLst/>
            <a:rect l="l" t="t" r="r" b="b"/>
            <a:pathLst>
              <a:path w="1170940">
                <a:moveTo>
                  <a:pt x="0" y="0"/>
                </a:moveTo>
                <a:lnTo>
                  <a:pt x="1170432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7616" y="1200912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616" y="9985247"/>
            <a:ext cx="13655040" cy="0"/>
          </a:xfrm>
          <a:custGeom>
            <a:avLst/>
            <a:gdLst/>
            <a:ahLst/>
            <a:cxnLst/>
            <a:rect l="l" t="t" r="r" b="b"/>
            <a:pathLst>
              <a:path w="13655040">
                <a:moveTo>
                  <a:pt x="0" y="0"/>
                </a:moveTo>
                <a:lnTo>
                  <a:pt x="13655040" y="0"/>
                </a:lnTo>
              </a:path>
            </a:pathLst>
          </a:custGeom>
          <a:ln w="24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75C378DE-48EE-35DD-BD85-B1739F7B40D3}"/>
              </a:ext>
            </a:extLst>
          </p:cNvPr>
          <p:cNvSpPr txBox="1"/>
          <p:nvPr/>
        </p:nvSpPr>
        <p:spPr>
          <a:xfrm>
            <a:off x="737107" y="9995954"/>
            <a:ext cx="934032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200"/>
              </a:lnSpc>
            </a:pPr>
            <a:r>
              <a:rPr sz="1050" spc="30" dirty="0">
                <a:latin typeface="ＭＳ ゴシック"/>
                <a:cs typeface="ＭＳ ゴシック"/>
              </a:rPr>
              <a:t>注１）提出はＡ３判片面１枚（参考資料、写真等含む）以内とし、提案の記述文字の大きさは</a:t>
            </a:r>
            <a:r>
              <a:rPr sz="1050" spc="15" dirty="0">
                <a:latin typeface="ＭＳ ゴシック"/>
                <a:cs typeface="ＭＳ ゴシック"/>
              </a:rPr>
              <a:t> </a:t>
            </a:r>
            <a:r>
              <a:rPr sz="1050" spc="25" dirty="0">
                <a:latin typeface="ＭＳ ゴシック"/>
                <a:cs typeface="ＭＳ ゴシック"/>
              </a:rPr>
              <a:t>10ポイント以上、用紙の余白は左右20mmとすること。 注２）評価の公平性を保つため参加者を特定できる記述（自社の名称、ＪＶ構成員の名称等）は記載しないこと。</a:t>
            </a:r>
            <a:endParaRPr sz="1050" dirty="0">
              <a:latin typeface="ＭＳ ゴシック"/>
              <a:cs typeface="ＭＳ 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238</Words>
  <Application>Microsoft Office PowerPoint</Application>
  <PresentationFormat>ユーザー設定</PresentationFormat>
  <Paragraphs>30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ゴシック</vt:lpstr>
      <vt:lpstr>游ゴシック</vt:lpstr>
      <vt:lpstr>Calibri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Ø ,˘-1^5	ÐHø.xlsx</dc:title>
  <dc:creator>yamauchi-k</dc:creator>
  <cp:lastModifiedBy>山内　昂己</cp:lastModifiedBy>
  <cp:revision>6</cp:revision>
  <cp:lastPrinted>2025-04-14T04:37:52Z</cp:lastPrinted>
  <dcterms:created xsi:type="dcterms:W3CDTF">2025-03-18T11:15:35Z</dcterms:created>
  <dcterms:modified xsi:type="dcterms:W3CDTF">2025-04-14T04:37:55Z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2025-03-18T00:00:00Z</vt:filetime>
  </property>
  <property fmtid="{D5CDD505-2E9C-101B-9397-08002B2CF9AE}" pid="3" name="LastSaved">
    <vt:filetime>2025-03-18T00:00:00Z</vt:filetime>
  </property>
</Properties>
</file>