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15125700" cy="10693400"/>
  <p:notesSz cx="9939338" cy="68072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3" d="100"/>
          <a:sy n="43" d="100"/>
        </p:scale>
        <p:origin x="754" y="53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6888" cy="341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629275" y="0"/>
            <a:ext cx="4308475" cy="341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9714-74B7-4F19-960C-0E6D6CFA5BF0}" type="datetimeFigureOut">
              <a:rPr kumimoji="1" lang="ja-JP" altLang="en-US" smtClean="0"/>
              <a:t>2025/4/14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3344863" y="850900"/>
            <a:ext cx="3249612" cy="22971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93775" y="3276600"/>
            <a:ext cx="7951788" cy="26797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6465888"/>
            <a:ext cx="4306888" cy="3413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629275" y="6465888"/>
            <a:ext cx="4308475" cy="3413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BCF76F-B17C-443F-A582-3D27871B9A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30844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134427" y="3314954"/>
            <a:ext cx="12856845" cy="224561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268855" y="5988304"/>
            <a:ext cx="10587989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4/14/2025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4/14/2025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756285" y="2459482"/>
            <a:ext cx="657967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7789735" y="2459482"/>
            <a:ext cx="657967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4/14/2025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4/14/2025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4/14/2025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56285" y="427735"/>
            <a:ext cx="13613129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56285" y="2459482"/>
            <a:ext cx="1361312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5142738" y="9944862"/>
            <a:ext cx="4840223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756285" y="9944862"/>
            <a:ext cx="3478911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4/14/2025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0890504" y="9944862"/>
            <a:ext cx="3478911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35582" y="432163"/>
            <a:ext cx="4160267" cy="61632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37900"/>
              </a:lnSpc>
            </a:pPr>
            <a:r>
              <a:rPr sz="950" spc="25" dirty="0">
                <a:latin typeface="ＭＳ ゴシック"/>
                <a:cs typeface="ＭＳ ゴシック"/>
              </a:rPr>
              <a:t>（様式8</a:t>
            </a:r>
            <a:r>
              <a:rPr lang="ja-JP" altLang="en-US" sz="950" spc="25" dirty="0">
                <a:latin typeface="ＭＳ ゴシック"/>
                <a:cs typeface="ＭＳ ゴシック"/>
              </a:rPr>
              <a:t>－</a:t>
            </a:r>
            <a:r>
              <a:rPr sz="950" spc="25" dirty="0">
                <a:latin typeface="ＭＳ ゴシック"/>
                <a:cs typeface="ＭＳ ゴシック"/>
              </a:rPr>
              <a:t>1） </a:t>
            </a:r>
            <a:endParaRPr lang="en-US" sz="950" spc="25" dirty="0">
              <a:latin typeface="ＭＳ ゴシック"/>
              <a:cs typeface="ＭＳ ゴシック"/>
            </a:endParaRPr>
          </a:p>
          <a:p>
            <a:pPr marL="12700" marR="5080">
              <a:lnSpc>
                <a:spcPct val="137900"/>
              </a:lnSpc>
            </a:pPr>
            <a:r>
              <a:rPr sz="950" spc="35" dirty="0" err="1">
                <a:latin typeface="ＭＳ ゴシック"/>
                <a:cs typeface="ＭＳ ゴシック"/>
              </a:rPr>
              <a:t>刈谷</a:t>
            </a:r>
            <a:r>
              <a:rPr sz="950" spc="30" dirty="0" err="1">
                <a:latin typeface="ＭＳ ゴシック"/>
                <a:cs typeface="ＭＳ ゴシック"/>
              </a:rPr>
              <a:t>城</a:t>
            </a:r>
            <a:r>
              <a:rPr sz="950" spc="35" dirty="0" err="1">
                <a:latin typeface="ＭＳ ゴシック"/>
                <a:cs typeface="ＭＳ ゴシック"/>
              </a:rPr>
              <a:t>石垣隅</a:t>
            </a:r>
            <a:r>
              <a:rPr sz="950" spc="30" dirty="0" err="1">
                <a:latin typeface="ＭＳ ゴシック"/>
                <a:cs typeface="ＭＳ ゴシック"/>
              </a:rPr>
              <a:t>櫓</a:t>
            </a:r>
            <a:r>
              <a:rPr sz="950" spc="35" dirty="0" err="1">
                <a:latin typeface="ＭＳ ゴシック"/>
                <a:cs typeface="ＭＳ ゴシック"/>
              </a:rPr>
              <a:t>整備事業</a:t>
            </a:r>
            <a:r>
              <a:rPr sz="950" spc="30" dirty="0" err="1">
                <a:latin typeface="ＭＳ ゴシック"/>
                <a:cs typeface="ＭＳ ゴシック"/>
              </a:rPr>
              <a:t>に</a:t>
            </a:r>
            <a:r>
              <a:rPr sz="950" spc="35" dirty="0" err="1">
                <a:latin typeface="ＭＳ ゴシック"/>
                <a:cs typeface="ＭＳ ゴシック"/>
              </a:rPr>
              <a:t>かかる</a:t>
            </a:r>
            <a:r>
              <a:rPr sz="950" spc="30" dirty="0" err="1">
                <a:latin typeface="ＭＳ ゴシック"/>
                <a:cs typeface="ＭＳ ゴシック"/>
              </a:rPr>
              <a:t>技</a:t>
            </a:r>
            <a:r>
              <a:rPr sz="950" spc="35" dirty="0" err="1">
                <a:latin typeface="ＭＳ ゴシック"/>
                <a:cs typeface="ＭＳ ゴシック"/>
              </a:rPr>
              <a:t>術提案</a:t>
            </a:r>
            <a:r>
              <a:rPr sz="950" spc="30" dirty="0" err="1">
                <a:latin typeface="ＭＳ ゴシック"/>
                <a:cs typeface="ＭＳ ゴシック"/>
              </a:rPr>
              <a:t>書</a:t>
            </a:r>
            <a:endParaRPr sz="950" dirty="0">
              <a:latin typeface="ＭＳ ゴシック"/>
              <a:cs typeface="ＭＳ ゴシック"/>
            </a:endParaRPr>
          </a:p>
          <a:p>
            <a:pPr marL="403860">
              <a:lnSpc>
                <a:spcPct val="100000"/>
              </a:lnSpc>
              <a:spcBef>
                <a:spcPts val="365"/>
              </a:spcBef>
            </a:pPr>
            <a:r>
              <a:rPr sz="1050" spc="30" dirty="0">
                <a:latin typeface="ＭＳ ゴシック"/>
                <a:cs typeface="ＭＳ ゴシック"/>
              </a:rPr>
              <a:t>〇業務全般に関する提案</a:t>
            </a:r>
            <a:endParaRPr sz="1050" dirty="0">
              <a:latin typeface="ＭＳ ゴシック"/>
              <a:cs typeface="ＭＳ ゴシック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3210032" y="404621"/>
            <a:ext cx="1170940" cy="5969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510">
              <a:lnSpc>
                <a:spcPct val="100000"/>
              </a:lnSpc>
            </a:pPr>
            <a:r>
              <a:rPr sz="550" spc="45" dirty="0">
                <a:latin typeface="ＭＳ ゴシック"/>
                <a:cs typeface="ＭＳ ゴシック"/>
              </a:rPr>
              <a:t>整理番号（事務局使用</a:t>
            </a:r>
            <a:r>
              <a:rPr sz="550" spc="35" dirty="0">
                <a:latin typeface="ＭＳ ゴシック"/>
                <a:cs typeface="ＭＳ ゴシック"/>
              </a:rPr>
              <a:t>）</a:t>
            </a:r>
            <a:endParaRPr sz="550" dirty="0">
              <a:latin typeface="ＭＳ ゴシック"/>
              <a:cs typeface="ＭＳ ゴシック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259311" y="404621"/>
            <a:ext cx="1560830" cy="1974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27025">
              <a:lnSpc>
                <a:spcPct val="100000"/>
              </a:lnSpc>
              <a:tabLst>
                <a:tab pos="1113790" algn="l"/>
              </a:tabLst>
            </a:pPr>
            <a:r>
              <a:rPr sz="1000" spc="30" dirty="0">
                <a:latin typeface="ＭＳ ゴシック"/>
                <a:cs typeface="ＭＳ ゴシック"/>
              </a:rPr>
              <a:t>通し番号	／</a:t>
            </a:r>
            <a:endParaRPr sz="1000" dirty="0">
              <a:latin typeface="ＭＳ ゴシック"/>
              <a:cs typeface="ＭＳ ゴシック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1271503" y="404621"/>
            <a:ext cx="1560830" cy="0"/>
          </a:xfrm>
          <a:custGeom>
            <a:avLst/>
            <a:gdLst/>
            <a:ahLst/>
            <a:cxnLst/>
            <a:rect l="l" t="t" r="r" b="b"/>
            <a:pathLst>
              <a:path w="1560829">
                <a:moveTo>
                  <a:pt x="0" y="0"/>
                </a:moveTo>
                <a:lnTo>
                  <a:pt x="1560575" y="0"/>
                </a:lnTo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4380463" y="414527"/>
            <a:ext cx="0" cy="599440"/>
          </a:xfrm>
          <a:custGeom>
            <a:avLst/>
            <a:gdLst/>
            <a:ahLst/>
            <a:cxnLst/>
            <a:rect l="l" t="t" r="r" b="b"/>
            <a:pathLst>
              <a:path h="599440">
                <a:moveTo>
                  <a:pt x="0" y="0"/>
                </a:moveTo>
                <a:lnTo>
                  <a:pt x="0" y="598932"/>
                </a:lnTo>
              </a:path>
            </a:pathLst>
          </a:custGeom>
          <a:ln w="2438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1259311" y="394715"/>
            <a:ext cx="0" cy="219710"/>
          </a:xfrm>
          <a:custGeom>
            <a:avLst/>
            <a:gdLst/>
            <a:ahLst/>
            <a:cxnLst/>
            <a:rect l="l" t="t" r="r" b="b"/>
            <a:pathLst>
              <a:path h="219709">
                <a:moveTo>
                  <a:pt x="0" y="0"/>
                </a:moveTo>
                <a:lnTo>
                  <a:pt x="0" y="219456"/>
                </a:lnTo>
              </a:path>
            </a:pathLst>
          </a:custGeom>
          <a:ln w="2438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2819888" y="414527"/>
            <a:ext cx="0" cy="200025"/>
          </a:xfrm>
          <a:custGeom>
            <a:avLst/>
            <a:gdLst/>
            <a:ahLst/>
            <a:cxnLst/>
            <a:rect l="l" t="t" r="r" b="b"/>
            <a:pathLst>
              <a:path h="200025">
                <a:moveTo>
                  <a:pt x="0" y="0"/>
                </a:moveTo>
                <a:lnTo>
                  <a:pt x="0" y="199644"/>
                </a:lnTo>
              </a:path>
            </a:pathLst>
          </a:custGeom>
          <a:ln w="2438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3210032" y="394715"/>
            <a:ext cx="0" cy="619125"/>
          </a:xfrm>
          <a:custGeom>
            <a:avLst/>
            <a:gdLst/>
            <a:ahLst/>
            <a:cxnLst/>
            <a:rect l="l" t="t" r="r" b="b"/>
            <a:pathLst>
              <a:path h="619125">
                <a:moveTo>
                  <a:pt x="0" y="0"/>
                </a:moveTo>
                <a:lnTo>
                  <a:pt x="0" y="618744"/>
                </a:lnTo>
              </a:path>
            </a:pathLst>
          </a:custGeom>
          <a:ln w="2438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4380463" y="1213104"/>
            <a:ext cx="0" cy="8784590"/>
          </a:xfrm>
          <a:custGeom>
            <a:avLst/>
            <a:gdLst/>
            <a:ahLst/>
            <a:cxnLst/>
            <a:rect l="l" t="t" r="r" b="b"/>
            <a:pathLst>
              <a:path h="8784590">
                <a:moveTo>
                  <a:pt x="0" y="0"/>
                </a:moveTo>
                <a:lnTo>
                  <a:pt x="0" y="8784335"/>
                </a:lnTo>
              </a:path>
            </a:pathLst>
          </a:custGeom>
          <a:ln w="2438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725423" y="1188719"/>
            <a:ext cx="0" cy="8808720"/>
          </a:xfrm>
          <a:custGeom>
            <a:avLst/>
            <a:gdLst/>
            <a:ahLst/>
            <a:cxnLst/>
            <a:rect l="l" t="t" r="r" b="b"/>
            <a:pathLst>
              <a:path h="8808720">
                <a:moveTo>
                  <a:pt x="0" y="0"/>
                </a:moveTo>
                <a:lnTo>
                  <a:pt x="0" y="8808719"/>
                </a:lnTo>
              </a:path>
            </a:pathLst>
          </a:custGeom>
          <a:ln w="2438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3222223" y="404621"/>
            <a:ext cx="1170940" cy="0"/>
          </a:xfrm>
          <a:custGeom>
            <a:avLst/>
            <a:gdLst/>
            <a:ahLst/>
            <a:cxnLst/>
            <a:rect l="l" t="t" r="r" b="b"/>
            <a:pathLst>
              <a:path w="1170940">
                <a:moveTo>
                  <a:pt x="0" y="0"/>
                </a:moveTo>
                <a:lnTo>
                  <a:pt x="1170432" y="0"/>
                </a:lnTo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1271503" y="601980"/>
            <a:ext cx="1560830" cy="0"/>
          </a:xfrm>
          <a:custGeom>
            <a:avLst/>
            <a:gdLst/>
            <a:ahLst/>
            <a:cxnLst/>
            <a:rect l="l" t="t" r="r" b="b"/>
            <a:pathLst>
              <a:path w="1560829">
                <a:moveTo>
                  <a:pt x="0" y="0"/>
                </a:moveTo>
                <a:lnTo>
                  <a:pt x="1560575" y="0"/>
                </a:lnTo>
              </a:path>
            </a:pathLst>
          </a:custGeom>
          <a:ln w="2438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3222223" y="1001267"/>
            <a:ext cx="1170940" cy="0"/>
          </a:xfrm>
          <a:custGeom>
            <a:avLst/>
            <a:gdLst/>
            <a:ahLst/>
            <a:cxnLst/>
            <a:rect l="l" t="t" r="r" b="b"/>
            <a:pathLst>
              <a:path w="1170940">
                <a:moveTo>
                  <a:pt x="0" y="0"/>
                </a:moveTo>
                <a:lnTo>
                  <a:pt x="1170432" y="0"/>
                </a:lnTo>
              </a:path>
            </a:pathLst>
          </a:custGeom>
          <a:ln w="2438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737616" y="1200912"/>
            <a:ext cx="13655040" cy="0"/>
          </a:xfrm>
          <a:custGeom>
            <a:avLst/>
            <a:gdLst/>
            <a:ahLst/>
            <a:cxnLst/>
            <a:rect l="l" t="t" r="r" b="b"/>
            <a:pathLst>
              <a:path w="13655040">
                <a:moveTo>
                  <a:pt x="0" y="0"/>
                </a:moveTo>
                <a:lnTo>
                  <a:pt x="13655040" y="0"/>
                </a:lnTo>
              </a:path>
            </a:pathLst>
          </a:custGeom>
          <a:ln w="2438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737616" y="9985247"/>
            <a:ext cx="13655040" cy="0"/>
          </a:xfrm>
          <a:custGeom>
            <a:avLst/>
            <a:gdLst/>
            <a:ahLst/>
            <a:cxnLst/>
            <a:rect l="l" t="t" r="r" b="b"/>
            <a:pathLst>
              <a:path w="13655040">
                <a:moveTo>
                  <a:pt x="0" y="0"/>
                </a:moveTo>
                <a:lnTo>
                  <a:pt x="13655040" y="0"/>
                </a:lnTo>
              </a:path>
            </a:pathLst>
          </a:custGeom>
          <a:ln w="2438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737107" y="9995954"/>
            <a:ext cx="9340323" cy="3077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1200"/>
              </a:lnSpc>
            </a:pPr>
            <a:r>
              <a:rPr sz="1050" spc="30" dirty="0">
                <a:latin typeface="ＭＳ ゴシック"/>
                <a:cs typeface="ＭＳ ゴシック"/>
              </a:rPr>
              <a:t>注１）提出はＡ３判片面１枚（参考資料、写真等含む）以内とし、提案の記述文字の大きさは</a:t>
            </a:r>
            <a:r>
              <a:rPr sz="1050" spc="15" dirty="0">
                <a:latin typeface="ＭＳ ゴシック"/>
                <a:cs typeface="ＭＳ ゴシック"/>
              </a:rPr>
              <a:t> </a:t>
            </a:r>
            <a:r>
              <a:rPr sz="1050" spc="25" dirty="0">
                <a:latin typeface="ＭＳ ゴシック"/>
                <a:cs typeface="ＭＳ ゴシック"/>
              </a:rPr>
              <a:t>10ポイント以上、用紙の余白は左右20mmとすること。 注２）評価の公平性を保つため参加者を特定できる記述（自社の名称、ＪＶ構成員の名称等）は記載しないこと。</a:t>
            </a:r>
            <a:endParaRPr sz="1050" dirty="0">
              <a:latin typeface="ＭＳ ゴシック"/>
              <a:cs typeface="ＭＳ ゴシック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35582" y="432163"/>
            <a:ext cx="4769867" cy="61632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37900"/>
              </a:lnSpc>
            </a:pPr>
            <a:r>
              <a:rPr sz="950" spc="25" dirty="0">
                <a:latin typeface="ＭＳ ゴシック"/>
                <a:cs typeface="ＭＳ ゴシック"/>
              </a:rPr>
              <a:t>（様式8－2） </a:t>
            </a:r>
            <a:endParaRPr lang="en-US" sz="950" spc="25" dirty="0">
              <a:latin typeface="ＭＳ ゴシック"/>
              <a:cs typeface="ＭＳ ゴシック"/>
            </a:endParaRPr>
          </a:p>
          <a:p>
            <a:pPr marL="12700" marR="5080">
              <a:lnSpc>
                <a:spcPct val="137900"/>
              </a:lnSpc>
            </a:pPr>
            <a:r>
              <a:rPr sz="950" spc="35" dirty="0" err="1">
                <a:latin typeface="ＭＳ ゴシック"/>
                <a:cs typeface="ＭＳ ゴシック"/>
              </a:rPr>
              <a:t>刈谷</a:t>
            </a:r>
            <a:r>
              <a:rPr sz="950" spc="30" dirty="0" err="1">
                <a:latin typeface="ＭＳ ゴシック"/>
                <a:cs typeface="ＭＳ ゴシック"/>
              </a:rPr>
              <a:t>城</a:t>
            </a:r>
            <a:r>
              <a:rPr sz="950" spc="35" dirty="0" err="1">
                <a:latin typeface="ＭＳ ゴシック"/>
                <a:cs typeface="ＭＳ ゴシック"/>
              </a:rPr>
              <a:t>石垣隅</a:t>
            </a:r>
            <a:r>
              <a:rPr sz="950" spc="30" dirty="0" err="1">
                <a:latin typeface="ＭＳ ゴシック"/>
                <a:cs typeface="ＭＳ ゴシック"/>
              </a:rPr>
              <a:t>櫓</a:t>
            </a:r>
            <a:r>
              <a:rPr sz="950" spc="35" dirty="0" err="1">
                <a:latin typeface="ＭＳ ゴシック"/>
                <a:cs typeface="ＭＳ ゴシック"/>
              </a:rPr>
              <a:t>整備事業</a:t>
            </a:r>
            <a:r>
              <a:rPr sz="950" spc="30" dirty="0" err="1">
                <a:latin typeface="ＭＳ ゴシック"/>
                <a:cs typeface="ＭＳ ゴシック"/>
              </a:rPr>
              <a:t>に</a:t>
            </a:r>
            <a:r>
              <a:rPr sz="950" spc="35" dirty="0" err="1">
                <a:latin typeface="ＭＳ ゴシック"/>
                <a:cs typeface="ＭＳ ゴシック"/>
              </a:rPr>
              <a:t>かかる</a:t>
            </a:r>
            <a:r>
              <a:rPr sz="950" spc="30" dirty="0" err="1">
                <a:latin typeface="ＭＳ ゴシック"/>
                <a:cs typeface="ＭＳ ゴシック"/>
              </a:rPr>
              <a:t>技</a:t>
            </a:r>
            <a:r>
              <a:rPr sz="950" spc="35" dirty="0" err="1">
                <a:latin typeface="ＭＳ ゴシック"/>
                <a:cs typeface="ＭＳ ゴシック"/>
              </a:rPr>
              <a:t>術提案</a:t>
            </a:r>
            <a:r>
              <a:rPr sz="950" spc="30" dirty="0" err="1">
                <a:latin typeface="ＭＳ ゴシック"/>
                <a:cs typeface="ＭＳ ゴシック"/>
              </a:rPr>
              <a:t>書</a:t>
            </a:r>
            <a:endParaRPr sz="950" dirty="0">
              <a:latin typeface="ＭＳ ゴシック"/>
              <a:cs typeface="ＭＳ ゴシック"/>
            </a:endParaRPr>
          </a:p>
          <a:p>
            <a:pPr marL="403860">
              <a:lnSpc>
                <a:spcPct val="100000"/>
              </a:lnSpc>
              <a:spcBef>
                <a:spcPts val="365"/>
              </a:spcBef>
            </a:pPr>
            <a:r>
              <a:rPr sz="1050" spc="30" dirty="0">
                <a:latin typeface="ＭＳ ゴシック"/>
                <a:cs typeface="ＭＳ ゴシック"/>
              </a:rPr>
              <a:t>〇事業費・工期に関する提案</a:t>
            </a:r>
            <a:endParaRPr sz="1050" dirty="0">
              <a:latin typeface="ＭＳ ゴシック"/>
              <a:cs typeface="ＭＳ ゴシック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3210032" y="404621"/>
            <a:ext cx="1170940" cy="5969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510">
              <a:lnSpc>
                <a:spcPct val="100000"/>
              </a:lnSpc>
            </a:pPr>
            <a:r>
              <a:rPr sz="550" spc="45" dirty="0">
                <a:latin typeface="ＭＳ ゴシック"/>
                <a:cs typeface="ＭＳ ゴシック"/>
              </a:rPr>
              <a:t>整理番号（事務局使用</a:t>
            </a:r>
            <a:r>
              <a:rPr sz="550" spc="35" dirty="0">
                <a:latin typeface="ＭＳ ゴシック"/>
                <a:cs typeface="ＭＳ ゴシック"/>
              </a:rPr>
              <a:t>）</a:t>
            </a:r>
            <a:endParaRPr sz="550">
              <a:latin typeface="ＭＳ ゴシック"/>
              <a:cs typeface="ＭＳ ゴシック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259311" y="404621"/>
            <a:ext cx="1560830" cy="1974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27025">
              <a:lnSpc>
                <a:spcPct val="100000"/>
              </a:lnSpc>
              <a:tabLst>
                <a:tab pos="1113790" algn="l"/>
              </a:tabLst>
            </a:pPr>
            <a:r>
              <a:rPr sz="1000" spc="30" dirty="0">
                <a:latin typeface="ＭＳ ゴシック"/>
                <a:cs typeface="ＭＳ ゴシック"/>
              </a:rPr>
              <a:t>通し番号	／</a:t>
            </a:r>
            <a:endParaRPr sz="1000">
              <a:latin typeface="ＭＳ ゴシック"/>
              <a:cs typeface="ＭＳ ゴシック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1271503" y="404621"/>
            <a:ext cx="1560830" cy="0"/>
          </a:xfrm>
          <a:custGeom>
            <a:avLst/>
            <a:gdLst/>
            <a:ahLst/>
            <a:cxnLst/>
            <a:rect l="l" t="t" r="r" b="b"/>
            <a:pathLst>
              <a:path w="1560829">
                <a:moveTo>
                  <a:pt x="0" y="0"/>
                </a:moveTo>
                <a:lnTo>
                  <a:pt x="1560575" y="0"/>
                </a:lnTo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4380463" y="414527"/>
            <a:ext cx="0" cy="599440"/>
          </a:xfrm>
          <a:custGeom>
            <a:avLst/>
            <a:gdLst/>
            <a:ahLst/>
            <a:cxnLst/>
            <a:rect l="l" t="t" r="r" b="b"/>
            <a:pathLst>
              <a:path h="599440">
                <a:moveTo>
                  <a:pt x="0" y="0"/>
                </a:moveTo>
                <a:lnTo>
                  <a:pt x="0" y="598932"/>
                </a:lnTo>
              </a:path>
            </a:pathLst>
          </a:custGeom>
          <a:ln w="2438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1259311" y="394715"/>
            <a:ext cx="0" cy="219710"/>
          </a:xfrm>
          <a:custGeom>
            <a:avLst/>
            <a:gdLst/>
            <a:ahLst/>
            <a:cxnLst/>
            <a:rect l="l" t="t" r="r" b="b"/>
            <a:pathLst>
              <a:path h="219709">
                <a:moveTo>
                  <a:pt x="0" y="0"/>
                </a:moveTo>
                <a:lnTo>
                  <a:pt x="0" y="219456"/>
                </a:lnTo>
              </a:path>
            </a:pathLst>
          </a:custGeom>
          <a:ln w="2438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2819888" y="414527"/>
            <a:ext cx="0" cy="200025"/>
          </a:xfrm>
          <a:custGeom>
            <a:avLst/>
            <a:gdLst/>
            <a:ahLst/>
            <a:cxnLst/>
            <a:rect l="l" t="t" r="r" b="b"/>
            <a:pathLst>
              <a:path h="200025">
                <a:moveTo>
                  <a:pt x="0" y="0"/>
                </a:moveTo>
                <a:lnTo>
                  <a:pt x="0" y="199644"/>
                </a:lnTo>
              </a:path>
            </a:pathLst>
          </a:custGeom>
          <a:ln w="2438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3210032" y="394715"/>
            <a:ext cx="0" cy="619125"/>
          </a:xfrm>
          <a:custGeom>
            <a:avLst/>
            <a:gdLst/>
            <a:ahLst/>
            <a:cxnLst/>
            <a:rect l="l" t="t" r="r" b="b"/>
            <a:pathLst>
              <a:path h="619125">
                <a:moveTo>
                  <a:pt x="0" y="0"/>
                </a:moveTo>
                <a:lnTo>
                  <a:pt x="0" y="618744"/>
                </a:lnTo>
              </a:path>
            </a:pathLst>
          </a:custGeom>
          <a:ln w="2438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4380463" y="1213104"/>
            <a:ext cx="0" cy="8784590"/>
          </a:xfrm>
          <a:custGeom>
            <a:avLst/>
            <a:gdLst/>
            <a:ahLst/>
            <a:cxnLst/>
            <a:rect l="l" t="t" r="r" b="b"/>
            <a:pathLst>
              <a:path h="8784590">
                <a:moveTo>
                  <a:pt x="0" y="0"/>
                </a:moveTo>
                <a:lnTo>
                  <a:pt x="0" y="8784335"/>
                </a:lnTo>
              </a:path>
            </a:pathLst>
          </a:custGeom>
          <a:ln w="2438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725423" y="1188719"/>
            <a:ext cx="0" cy="8808720"/>
          </a:xfrm>
          <a:custGeom>
            <a:avLst/>
            <a:gdLst/>
            <a:ahLst/>
            <a:cxnLst/>
            <a:rect l="l" t="t" r="r" b="b"/>
            <a:pathLst>
              <a:path h="8808720">
                <a:moveTo>
                  <a:pt x="0" y="0"/>
                </a:moveTo>
                <a:lnTo>
                  <a:pt x="0" y="8808719"/>
                </a:lnTo>
              </a:path>
            </a:pathLst>
          </a:custGeom>
          <a:ln w="2438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3222223" y="404621"/>
            <a:ext cx="1170940" cy="0"/>
          </a:xfrm>
          <a:custGeom>
            <a:avLst/>
            <a:gdLst/>
            <a:ahLst/>
            <a:cxnLst/>
            <a:rect l="l" t="t" r="r" b="b"/>
            <a:pathLst>
              <a:path w="1170940">
                <a:moveTo>
                  <a:pt x="0" y="0"/>
                </a:moveTo>
                <a:lnTo>
                  <a:pt x="1170432" y="0"/>
                </a:lnTo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1271503" y="601980"/>
            <a:ext cx="1560830" cy="0"/>
          </a:xfrm>
          <a:custGeom>
            <a:avLst/>
            <a:gdLst/>
            <a:ahLst/>
            <a:cxnLst/>
            <a:rect l="l" t="t" r="r" b="b"/>
            <a:pathLst>
              <a:path w="1560829">
                <a:moveTo>
                  <a:pt x="0" y="0"/>
                </a:moveTo>
                <a:lnTo>
                  <a:pt x="1560575" y="0"/>
                </a:lnTo>
              </a:path>
            </a:pathLst>
          </a:custGeom>
          <a:ln w="2438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3222223" y="1001267"/>
            <a:ext cx="1170940" cy="0"/>
          </a:xfrm>
          <a:custGeom>
            <a:avLst/>
            <a:gdLst/>
            <a:ahLst/>
            <a:cxnLst/>
            <a:rect l="l" t="t" r="r" b="b"/>
            <a:pathLst>
              <a:path w="1170940">
                <a:moveTo>
                  <a:pt x="0" y="0"/>
                </a:moveTo>
                <a:lnTo>
                  <a:pt x="1170432" y="0"/>
                </a:lnTo>
              </a:path>
            </a:pathLst>
          </a:custGeom>
          <a:ln w="2438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737616" y="1200912"/>
            <a:ext cx="13655040" cy="0"/>
          </a:xfrm>
          <a:custGeom>
            <a:avLst/>
            <a:gdLst/>
            <a:ahLst/>
            <a:cxnLst/>
            <a:rect l="l" t="t" r="r" b="b"/>
            <a:pathLst>
              <a:path w="13655040">
                <a:moveTo>
                  <a:pt x="0" y="0"/>
                </a:moveTo>
                <a:lnTo>
                  <a:pt x="13655040" y="0"/>
                </a:lnTo>
              </a:path>
            </a:pathLst>
          </a:custGeom>
          <a:ln w="2438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737616" y="9985247"/>
            <a:ext cx="13655040" cy="0"/>
          </a:xfrm>
          <a:custGeom>
            <a:avLst/>
            <a:gdLst/>
            <a:ahLst/>
            <a:cxnLst/>
            <a:rect l="l" t="t" r="r" b="b"/>
            <a:pathLst>
              <a:path w="13655040">
                <a:moveTo>
                  <a:pt x="0" y="0"/>
                </a:moveTo>
                <a:lnTo>
                  <a:pt x="13655040" y="0"/>
                </a:lnTo>
              </a:path>
            </a:pathLst>
          </a:custGeom>
          <a:ln w="2438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>
            <a:extLst>
              <a:ext uri="{FF2B5EF4-FFF2-40B4-BE49-F238E27FC236}">
                <a16:creationId xmlns:a16="http://schemas.microsoft.com/office/drawing/2014/main" id="{76FB9641-64AE-0494-4353-3007C9A70868}"/>
              </a:ext>
            </a:extLst>
          </p:cNvPr>
          <p:cNvSpPr txBox="1"/>
          <p:nvPr/>
        </p:nvSpPr>
        <p:spPr>
          <a:xfrm>
            <a:off x="737107" y="9995954"/>
            <a:ext cx="9340323" cy="3077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1200"/>
              </a:lnSpc>
            </a:pPr>
            <a:r>
              <a:rPr sz="1050" spc="30" dirty="0">
                <a:latin typeface="ＭＳ ゴシック"/>
                <a:cs typeface="ＭＳ ゴシック"/>
              </a:rPr>
              <a:t>注１）提出はＡ３判片面１枚（参考資料、写真等含む）以内とし、提案の記述文字の大きさは</a:t>
            </a:r>
            <a:r>
              <a:rPr sz="1050" spc="15" dirty="0">
                <a:latin typeface="ＭＳ ゴシック"/>
                <a:cs typeface="ＭＳ ゴシック"/>
              </a:rPr>
              <a:t> </a:t>
            </a:r>
            <a:r>
              <a:rPr sz="1050" spc="25" dirty="0">
                <a:latin typeface="ＭＳ ゴシック"/>
                <a:cs typeface="ＭＳ ゴシック"/>
              </a:rPr>
              <a:t>10ポイント以上、用紙の余白は左右20mmとすること。 注２）評価の公平性を保つため参加者を特定できる記述（自社の名称、ＪＶ構成員の名称等）は記載しないこと。</a:t>
            </a:r>
            <a:endParaRPr sz="1050" dirty="0">
              <a:latin typeface="ＭＳ ゴシック"/>
              <a:cs typeface="ＭＳ ゴシック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35582" y="432163"/>
            <a:ext cx="4922267" cy="61632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37900"/>
              </a:lnSpc>
            </a:pPr>
            <a:r>
              <a:rPr sz="950" spc="25" dirty="0">
                <a:latin typeface="ＭＳ ゴシック"/>
                <a:cs typeface="ＭＳ ゴシック"/>
              </a:rPr>
              <a:t>（様式8－3） </a:t>
            </a:r>
            <a:endParaRPr lang="en-US" sz="950" spc="25" dirty="0">
              <a:latin typeface="ＭＳ ゴシック"/>
              <a:cs typeface="ＭＳ ゴシック"/>
            </a:endParaRPr>
          </a:p>
          <a:p>
            <a:pPr marL="12700" marR="5080">
              <a:lnSpc>
                <a:spcPct val="137900"/>
              </a:lnSpc>
            </a:pPr>
            <a:r>
              <a:rPr sz="950" spc="35" dirty="0" err="1">
                <a:latin typeface="ＭＳ ゴシック"/>
                <a:cs typeface="ＭＳ ゴシック"/>
              </a:rPr>
              <a:t>刈谷</a:t>
            </a:r>
            <a:r>
              <a:rPr sz="950" spc="30" dirty="0" err="1">
                <a:latin typeface="ＭＳ ゴシック"/>
                <a:cs typeface="ＭＳ ゴシック"/>
              </a:rPr>
              <a:t>城</a:t>
            </a:r>
            <a:r>
              <a:rPr sz="950" spc="35" dirty="0" err="1">
                <a:latin typeface="ＭＳ ゴシック"/>
                <a:cs typeface="ＭＳ ゴシック"/>
              </a:rPr>
              <a:t>石垣隅</a:t>
            </a:r>
            <a:r>
              <a:rPr sz="950" spc="30" dirty="0" err="1">
                <a:latin typeface="ＭＳ ゴシック"/>
                <a:cs typeface="ＭＳ ゴシック"/>
              </a:rPr>
              <a:t>櫓</a:t>
            </a:r>
            <a:r>
              <a:rPr sz="950" spc="35" dirty="0" err="1">
                <a:latin typeface="ＭＳ ゴシック"/>
                <a:cs typeface="ＭＳ ゴシック"/>
              </a:rPr>
              <a:t>整備事業</a:t>
            </a:r>
            <a:r>
              <a:rPr sz="950" spc="30" dirty="0" err="1">
                <a:latin typeface="ＭＳ ゴシック"/>
                <a:cs typeface="ＭＳ ゴシック"/>
              </a:rPr>
              <a:t>に</a:t>
            </a:r>
            <a:r>
              <a:rPr sz="950" spc="35" dirty="0" err="1">
                <a:latin typeface="ＭＳ ゴシック"/>
                <a:cs typeface="ＭＳ ゴシック"/>
              </a:rPr>
              <a:t>かかる</a:t>
            </a:r>
            <a:r>
              <a:rPr sz="950" spc="30" dirty="0" err="1">
                <a:latin typeface="ＭＳ ゴシック"/>
                <a:cs typeface="ＭＳ ゴシック"/>
              </a:rPr>
              <a:t>技</a:t>
            </a:r>
            <a:r>
              <a:rPr sz="950" spc="35" dirty="0" err="1">
                <a:latin typeface="ＭＳ ゴシック"/>
                <a:cs typeface="ＭＳ ゴシック"/>
              </a:rPr>
              <a:t>術提案</a:t>
            </a:r>
            <a:r>
              <a:rPr sz="950" spc="30" dirty="0" err="1">
                <a:latin typeface="ＭＳ ゴシック"/>
                <a:cs typeface="ＭＳ ゴシック"/>
              </a:rPr>
              <a:t>書</a:t>
            </a:r>
            <a:endParaRPr sz="950" dirty="0">
              <a:latin typeface="ＭＳ ゴシック"/>
              <a:cs typeface="ＭＳ ゴシック"/>
            </a:endParaRPr>
          </a:p>
          <a:p>
            <a:pPr marL="403860">
              <a:lnSpc>
                <a:spcPct val="100000"/>
              </a:lnSpc>
              <a:spcBef>
                <a:spcPts val="365"/>
              </a:spcBef>
            </a:pPr>
            <a:r>
              <a:rPr sz="1050" spc="30" dirty="0">
                <a:latin typeface="ＭＳ ゴシック"/>
                <a:cs typeface="ＭＳ ゴシック"/>
              </a:rPr>
              <a:t>〇設計業務に関する提案</a:t>
            </a:r>
            <a:endParaRPr sz="1050" dirty="0">
              <a:latin typeface="ＭＳ ゴシック"/>
              <a:cs typeface="ＭＳ ゴシック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3210032" y="404621"/>
            <a:ext cx="1170940" cy="5969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510">
              <a:lnSpc>
                <a:spcPct val="100000"/>
              </a:lnSpc>
            </a:pPr>
            <a:r>
              <a:rPr sz="550" spc="45" dirty="0">
                <a:latin typeface="ＭＳ ゴシック"/>
                <a:cs typeface="ＭＳ ゴシック"/>
              </a:rPr>
              <a:t>整理番号（事務局使用</a:t>
            </a:r>
            <a:r>
              <a:rPr sz="550" spc="35" dirty="0">
                <a:latin typeface="ＭＳ ゴシック"/>
                <a:cs typeface="ＭＳ ゴシック"/>
              </a:rPr>
              <a:t>）</a:t>
            </a:r>
            <a:endParaRPr sz="550">
              <a:latin typeface="ＭＳ ゴシック"/>
              <a:cs typeface="ＭＳ ゴシック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259311" y="404621"/>
            <a:ext cx="1560830" cy="1974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27025">
              <a:lnSpc>
                <a:spcPct val="100000"/>
              </a:lnSpc>
              <a:tabLst>
                <a:tab pos="1113790" algn="l"/>
              </a:tabLst>
            </a:pPr>
            <a:r>
              <a:rPr sz="1000" spc="30" dirty="0">
                <a:latin typeface="ＭＳ ゴシック"/>
                <a:cs typeface="ＭＳ ゴシック"/>
              </a:rPr>
              <a:t>通し番号	／</a:t>
            </a:r>
            <a:endParaRPr sz="1000">
              <a:latin typeface="ＭＳ ゴシック"/>
              <a:cs typeface="ＭＳ ゴシック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1271503" y="404621"/>
            <a:ext cx="1560830" cy="0"/>
          </a:xfrm>
          <a:custGeom>
            <a:avLst/>
            <a:gdLst/>
            <a:ahLst/>
            <a:cxnLst/>
            <a:rect l="l" t="t" r="r" b="b"/>
            <a:pathLst>
              <a:path w="1560829">
                <a:moveTo>
                  <a:pt x="0" y="0"/>
                </a:moveTo>
                <a:lnTo>
                  <a:pt x="1560575" y="0"/>
                </a:lnTo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4380463" y="414527"/>
            <a:ext cx="0" cy="599440"/>
          </a:xfrm>
          <a:custGeom>
            <a:avLst/>
            <a:gdLst/>
            <a:ahLst/>
            <a:cxnLst/>
            <a:rect l="l" t="t" r="r" b="b"/>
            <a:pathLst>
              <a:path h="599440">
                <a:moveTo>
                  <a:pt x="0" y="0"/>
                </a:moveTo>
                <a:lnTo>
                  <a:pt x="0" y="598932"/>
                </a:lnTo>
              </a:path>
            </a:pathLst>
          </a:custGeom>
          <a:ln w="2438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1259311" y="394715"/>
            <a:ext cx="0" cy="219710"/>
          </a:xfrm>
          <a:custGeom>
            <a:avLst/>
            <a:gdLst/>
            <a:ahLst/>
            <a:cxnLst/>
            <a:rect l="l" t="t" r="r" b="b"/>
            <a:pathLst>
              <a:path h="219709">
                <a:moveTo>
                  <a:pt x="0" y="0"/>
                </a:moveTo>
                <a:lnTo>
                  <a:pt x="0" y="219456"/>
                </a:lnTo>
              </a:path>
            </a:pathLst>
          </a:custGeom>
          <a:ln w="2438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2819888" y="414527"/>
            <a:ext cx="0" cy="200025"/>
          </a:xfrm>
          <a:custGeom>
            <a:avLst/>
            <a:gdLst/>
            <a:ahLst/>
            <a:cxnLst/>
            <a:rect l="l" t="t" r="r" b="b"/>
            <a:pathLst>
              <a:path h="200025">
                <a:moveTo>
                  <a:pt x="0" y="0"/>
                </a:moveTo>
                <a:lnTo>
                  <a:pt x="0" y="199644"/>
                </a:lnTo>
              </a:path>
            </a:pathLst>
          </a:custGeom>
          <a:ln w="2438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3210032" y="394715"/>
            <a:ext cx="0" cy="619125"/>
          </a:xfrm>
          <a:custGeom>
            <a:avLst/>
            <a:gdLst/>
            <a:ahLst/>
            <a:cxnLst/>
            <a:rect l="l" t="t" r="r" b="b"/>
            <a:pathLst>
              <a:path h="619125">
                <a:moveTo>
                  <a:pt x="0" y="0"/>
                </a:moveTo>
                <a:lnTo>
                  <a:pt x="0" y="618744"/>
                </a:lnTo>
              </a:path>
            </a:pathLst>
          </a:custGeom>
          <a:ln w="2438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4380463" y="1213104"/>
            <a:ext cx="0" cy="8784590"/>
          </a:xfrm>
          <a:custGeom>
            <a:avLst/>
            <a:gdLst/>
            <a:ahLst/>
            <a:cxnLst/>
            <a:rect l="l" t="t" r="r" b="b"/>
            <a:pathLst>
              <a:path h="8784590">
                <a:moveTo>
                  <a:pt x="0" y="0"/>
                </a:moveTo>
                <a:lnTo>
                  <a:pt x="0" y="8784335"/>
                </a:lnTo>
              </a:path>
            </a:pathLst>
          </a:custGeom>
          <a:ln w="2438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725423" y="1188719"/>
            <a:ext cx="0" cy="8808720"/>
          </a:xfrm>
          <a:custGeom>
            <a:avLst/>
            <a:gdLst/>
            <a:ahLst/>
            <a:cxnLst/>
            <a:rect l="l" t="t" r="r" b="b"/>
            <a:pathLst>
              <a:path h="8808720">
                <a:moveTo>
                  <a:pt x="0" y="0"/>
                </a:moveTo>
                <a:lnTo>
                  <a:pt x="0" y="8808719"/>
                </a:lnTo>
              </a:path>
            </a:pathLst>
          </a:custGeom>
          <a:ln w="2438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3222223" y="404621"/>
            <a:ext cx="1170940" cy="0"/>
          </a:xfrm>
          <a:custGeom>
            <a:avLst/>
            <a:gdLst/>
            <a:ahLst/>
            <a:cxnLst/>
            <a:rect l="l" t="t" r="r" b="b"/>
            <a:pathLst>
              <a:path w="1170940">
                <a:moveTo>
                  <a:pt x="0" y="0"/>
                </a:moveTo>
                <a:lnTo>
                  <a:pt x="1170432" y="0"/>
                </a:lnTo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1271503" y="601980"/>
            <a:ext cx="1560830" cy="0"/>
          </a:xfrm>
          <a:custGeom>
            <a:avLst/>
            <a:gdLst/>
            <a:ahLst/>
            <a:cxnLst/>
            <a:rect l="l" t="t" r="r" b="b"/>
            <a:pathLst>
              <a:path w="1560829">
                <a:moveTo>
                  <a:pt x="0" y="0"/>
                </a:moveTo>
                <a:lnTo>
                  <a:pt x="1560575" y="0"/>
                </a:lnTo>
              </a:path>
            </a:pathLst>
          </a:custGeom>
          <a:ln w="2438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3222223" y="1001267"/>
            <a:ext cx="1170940" cy="0"/>
          </a:xfrm>
          <a:custGeom>
            <a:avLst/>
            <a:gdLst/>
            <a:ahLst/>
            <a:cxnLst/>
            <a:rect l="l" t="t" r="r" b="b"/>
            <a:pathLst>
              <a:path w="1170940">
                <a:moveTo>
                  <a:pt x="0" y="0"/>
                </a:moveTo>
                <a:lnTo>
                  <a:pt x="1170432" y="0"/>
                </a:lnTo>
              </a:path>
            </a:pathLst>
          </a:custGeom>
          <a:ln w="2438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737616" y="1200912"/>
            <a:ext cx="13655040" cy="0"/>
          </a:xfrm>
          <a:custGeom>
            <a:avLst/>
            <a:gdLst/>
            <a:ahLst/>
            <a:cxnLst/>
            <a:rect l="l" t="t" r="r" b="b"/>
            <a:pathLst>
              <a:path w="13655040">
                <a:moveTo>
                  <a:pt x="0" y="0"/>
                </a:moveTo>
                <a:lnTo>
                  <a:pt x="13655040" y="0"/>
                </a:lnTo>
              </a:path>
            </a:pathLst>
          </a:custGeom>
          <a:ln w="2438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737616" y="9985247"/>
            <a:ext cx="13655040" cy="0"/>
          </a:xfrm>
          <a:custGeom>
            <a:avLst/>
            <a:gdLst/>
            <a:ahLst/>
            <a:cxnLst/>
            <a:rect l="l" t="t" r="r" b="b"/>
            <a:pathLst>
              <a:path w="13655040">
                <a:moveTo>
                  <a:pt x="0" y="0"/>
                </a:moveTo>
                <a:lnTo>
                  <a:pt x="13655040" y="0"/>
                </a:lnTo>
              </a:path>
            </a:pathLst>
          </a:custGeom>
          <a:ln w="2438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>
            <a:extLst>
              <a:ext uri="{FF2B5EF4-FFF2-40B4-BE49-F238E27FC236}">
                <a16:creationId xmlns:a16="http://schemas.microsoft.com/office/drawing/2014/main" id="{28913B19-9A24-2FE1-5CF0-E18285862FC7}"/>
              </a:ext>
            </a:extLst>
          </p:cNvPr>
          <p:cNvSpPr txBox="1"/>
          <p:nvPr/>
        </p:nvSpPr>
        <p:spPr>
          <a:xfrm>
            <a:off x="737107" y="9995954"/>
            <a:ext cx="9340323" cy="3077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1200"/>
              </a:lnSpc>
            </a:pPr>
            <a:r>
              <a:rPr sz="1050" spc="30" dirty="0">
                <a:latin typeface="ＭＳ ゴシック"/>
                <a:cs typeface="ＭＳ ゴシック"/>
              </a:rPr>
              <a:t>注１）提出はＡ３判片面１枚（参考資料、写真等含む）以内とし、提案の記述文字の大きさは</a:t>
            </a:r>
            <a:r>
              <a:rPr sz="1050" spc="15" dirty="0">
                <a:latin typeface="ＭＳ ゴシック"/>
                <a:cs typeface="ＭＳ ゴシック"/>
              </a:rPr>
              <a:t> </a:t>
            </a:r>
            <a:r>
              <a:rPr sz="1050" spc="25" dirty="0">
                <a:latin typeface="ＭＳ ゴシック"/>
                <a:cs typeface="ＭＳ ゴシック"/>
              </a:rPr>
              <a:t>10ポイント以上、用紙の余白は左右20mmとすること。 注２）評価の公平性を保つため参加者を特定できる記述（自社の名称、ＪＶ構成員の名称等）は記載しないこと。</a:t>
            </a:r>
            <a:endParaRPr sz="1050" dirty="0">
              <a:latin typeface="ＭＳ ゴシック"/>
              <a:cs typeface="ＭＳ ゴシック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35582" y="432163"/>
            <a:ext cx="4693667" cy="61632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37900"/>
              </a:lnSpc>
            </a:pPr>
            <a:r>
              <a:rPr sz="950" spc="25" dirty="0">
                <a:latin typeface="ＭＳ ゴシック"/>
                <a:cs typeface="ＭＳ ゴシック"/>
              </a:rPr>
              <a:t>（様式8－4） </a:t>
            </a:r>
            <a:endParaRPr lang="en-US" sz="950" spc="25" dirty="0">
              <a:latin typeface="ＭＳ ゴシック"/>
              <a:cs typeface="ＭＳ ゴシック"/>
            </a:endParaRPr>
          </a:p>
          <a:p>
            <a:pPr marL="12700" marR="5080">
              <a:lnSpc>
                <a:spcPct val="137900"/>
              </a:lnSpc>
            </a:pPr>
            <a:r>
              <a:rPr sz="950" spc="35" dirty="0" err="1">
                <a:latin typeface="ＭＳ ゴシック"/>
                <a:cs typeface="ＭＳ ゴシック"/>
              </a:rPr>
              <a:t>刈谷</a:t>
            </a:r>
            <a:r>
              <a:rPr sz="950" spc="30" dirty="0" err="1">
                <a:latin typeface="ＭＳ ゴシック"/>
                <a:cs typeface="ＭＳ ゴシック"/>
              </a:rPr>
              <a:t>城</a:t>
            </a:r>
            <a:r>
              <a:rPr sz="950" spc="35" dirty="0" err="1">
                <a:latin typeface="ＭＳ ゴシック"/>
                <a:cs typeface="ＭＳ ゴシック"/>
              </a:rPr>
              <a:t>石垣隅</a:t>
            </a:r>
            <a:r>
              <a:rPr sz="950" spc="30" dirty="0" err="1">
                <a:latin typeface="ＭＳ ゴシック"/>
                <a:cs typeface="ＭＳ ゴシック"/>
              </a:rPr>
              <a:t>櫓</a:t>
            </a:r>
            <a:r>
              <a:rPr sz="950" spc="35" dirty="0" err="1">
                <a:latin typeface="ＭＳ ゴシック"/>
                <a:cs typeface="ＭＳ ゴシック"/>
              </a:rPr>
              <a:t>整備事業</a:t>
            </a:r>
            <a:r>
              <a:rPr sz="950" spc="30" dirty="0" err="1">
                <a:latin typeface="ＭＳ ゴシック"/>
                <a:cs typeface="ＭＳ ゴシック"/>
              </a:rPr>
              <a:t>に</a:t>
            </a:r>
            <a:r>
              <a:rPr sz="950" spc="35" dirty="0" err="1">
                <a:latin typeface="ＭＳ ゴシック"/>
                <a:cs typeface="ＭＳ ゴシック"/>
              </a:rPr>
              <a:t>かかる</a:t>
            </a:r>
            <a:r>
              <a:rPr sz="950" spc="30" dirty="0" err="1">
                <a:latin typeface="ＭＳ ゴシック"/>
                <a:cs typeface="ＭＳ ゴシック"/>
              </a:rPr>
              <a:t>技</a:t>
            </a:r>
            <a:r>
              <a:rPr sz="950" spc="35" dirty="0" err="1">
                <a:latin typeface="ＭＳ ゴシック"/>
                <a:cs typeface="ＭＳ ゴシック"/>
              </a:rPr>
              <a:t>術提案</a:t>
            </a:r>
            <a:r>
              <a:rPr sz="950" spc="30" dirty="0" err="1">
                <a:latin typeface="ＭＳ ゴシック"/>
                <a:cs typeface="ＭＳ ゴシック"/>
              </a:rPr>
              <a:t>書</a:t>
            </a:r>
            <a:endParaRPr sz="950" dirty="0">
              <a:latin typeface="ＭＳ ゴシック"/>
              <a:cs typeface="ＭＳ ゴシック"/>
            </a:endParaRPr>
          </a:p>
          <a:p>
            <a:pPr marL="403860">
              <a:lnSpc>
                <a:spcPct val="100000"/>
              </a:lnSpc>
              <a:spcBef>
                <a:spcPts val="365"/>
              </a:spcBef>
            </a:pPr>
            <a:r>
              <a:rPr sz="1050" spc="30" dirty="0">
                <a:latin typeface="ＭＳ ゴシック"/>
                <a:cs typeface="ＭＳ ゴシック"/>
              </a:rPr>
              <a:t>〇工事施工業務に関する提案</a:t>
            </a:r>
            <a:endParaRPr sz="1050" dirty="0">
              <a:latin typeface="ＭＳ ゴシック"/>
              <a:cs typeface="ＭＳ ゴシック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3210032" y="404621"/>
            <a:ext cx="1170940" cy="5969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510">
              <a:lnSpc>
                <a:spcPct val="100000"/>
              </a:lnSpc>
            </a:pPr>
            <a:r>
              <a:rPr sz="550" spc="45" dirty="0">
                <a:latin typeface="ＭＳ ゴシック"/>
                <a:cs typeface="ＭＳ ゴシック"/>
              </a:rPr>
              <a:t>整理番号（事務局使用</a:t>
            </a:r>
            <a:r>
              <a:rPr sz="550" spc="35" dirty="0">
                <a:latin typeface="ＭＳ ゴシック"/>
                <a:cs typeface="ＭＳ ゴシック"/>
              </a:rPr>
              <a:t>）</a:t>
            </a:r>
            <a:endParaRPr sz="550">
              <a:latin typeface="ＭＳ ゴシック"/>
              <a:cs typeface="ＭＳ ゴシック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259311" y="404621"/>
            <a:ext cx="1560830" cy="1974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27025">
              <a:lnSpc>
                <a:spcPct val="100000"/>
              </a:lnSpc>
              <a:tabLst>
                <a:tab pos="1113790" algn="l"/>
              </a:tabLst>
            </a:pPr>
            <a:r>
              <a:rPr sz="1000" spc="30" dirty="0">
                <a:latin typeface="ＭＳ ゴシック"/>
                <a:cs typeface="ＭＳ ゴシック"/>
              </a:rPr>
              <a:t>通し番号	／</a:t>
            </a:r>
            <a:endParaRPr sz="1000">
              <a:latin typeface="ＭＳ ゴシック"/>
              <a:cs typeface="ＭＳ ゴシック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1271503" y="404621"/>
            <a:ext cx="1560830" cy="0"/>
          </a:xfrm>
          <a:custGeom>
            <a:avLst/>
            <a:gdLst/>
            <a:ahLst/>
            <a:cxnLst/>
            <a:rect l="l" t="t" r="r" b="b"/>
            <a:pathLst>
              <a:path w="1560829">
                <a:moveTo>
                  <a:pt x="0" y="0"/>
                </a:moveTo>
                <a:lnTo>
                  <a:pt x="1560575" y="0"/>
                </a:lnTo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4380463" y="414527"/>
            <a:ext cx="0" cy="599440"/>
          </a:xfrm>
          <a:custGeom>
            <a:avLst/>
            <a:gdLst/>
            <a:ahLst/>
            <a:cxnLst/>
            <a:rect l="l" t="t" r="r" b="b"/>
            <a:pathLst>
              <a:path h="599440">
                <a:moveTo>
                  <a:pt x="0" y="0"/>
                </a:moveTo>
                <a:lnTo>
                  <a:pt x="0" y="598932"/>
                </a:lnTo>
              </a:path>
            </a:pathLst>
          </a:custGeom>
          <a:ln w="2438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1259311" y="394715"/>
            <a:ext cx="0" cy="219710"/>
          </a:xfrm>
          <a:custGeom>
            <a:avLst/>
            <a:gdLst/>
            <a:ahLst/>
            <a:cxnLst/>
            <a:rect l="l" t="t" r="r" b="b"/>
            <a:pathLst>
              <a:path h="219709">
                <a:moveTo>
                  <a:pt x="0" y="0"/>
                </a:moveTo>
                <a:lnTo>
                  <a:pt x="0" y="219456"/>
                </a:lnTo>
              </a:path>
            </a:pathLst>
          </a:custGeom>
          <a:ln w="2438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2819888" y="414527"/>
            <a:ext cx="0" cy="200025"/>
          </a:xfrm>
          <a:custGeom>
            <a:avLst/>
            <a:gdLst/>
            <a:ahLst/>
            <a:cxnLst/>
            <a:rect l="l" t="t" r="r" b="b"/>
            <a:pathLst>
              <a:path h="200025">
                <a:moveTo>
                  <a:pt x="0" y="0"/>
                </a:moveTo>
                <a:lnTo>
                  <a:pt x="0" y="199644"/>
                </a:lnTo>
              </a:path>
            </a:pathLst>
          </a:custGeom>
          <a:ln w="2438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3210032" y="394715"/>
            <a:ext cx="0" cy="619125"/>
          </a:xfrm>
          <a:custGeom>
            <a:avLst/>
            <a:gdLst/>
            <a:ahLst/>
            <a:cxnLst/>
            <a:rect l="l" t="t" r="r" b="b"/>
            <a:pathLst>
              <a:path h="619125">
                <a:moveTo>
                  <a:pt x="0" y="0"/>
                </a:moveTo>
                <a:lnTo>
                  <a:pt x="0" y="618744"/>
                </a:lnTo>
              </a:path>
            </a:pathLst>
          </a:custGeom>
          <a:ln w="2438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4380463" y="1213104"/>
            <a:ext cx="0" cy="8784590"/>
          </a:xfrm>
          <a:custGeom>
            <a:avLst/>
            <a:gdLst/>
            <a:ahLst/>
            <a:cxnLst/>
            <a:rect l="l" t="t" r="r" b="b"/>
            <a:pathLst>
              <a:path h="8784590">
                <a:moveTo>
                  <a:pt x="0" y="0"/>
                </a:moveTo>
                <a:lnTo>
                  <a:pt x="0" y="8784335"/>
                </a:lnTo>
              </a:path>
            </a:pathLst>
          </a:custGeom>
          <a:ln w="2438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725423" y="1188719"/>
            <a:ext cx="0" cy="8808720"/>
          </a:xfrm>
          <a:custGeom>
            <a:avLst/>
            <a:gdLst/>
            <a:ahLst/>
            <a:cxnLst/>
            <a:rect l="l" t="t" r="r" b="b"/>
            <a:pathLst>
              <a:path h="8808720">
                <a:moveTo>
                  <a:pt x="0" y="0"/>
                </a:moveTo>
                <a:lnTo>
                  <a:pt x="0" y="8808719"/>
                </a:lnTo>
              </a:path>
            </a:pathLst>
          </a:custGeom>
          <a:ln w="2438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3222223" y="404621"/>
            <a:ext cx="1170940" cy="0"/>
          </a:xfrm>
          <a:custGeom>
            <a:avLst/>
            <a:gdLst/>
            <a:ahLst/>
            <a:cxnLst/>
            <a:rect l="l" t="t" r="r" b="b"/>
            <a:pathLst>
              <a:path w="1170940">
                <a:moveTo>
                  <a:pt x="0" y="0"/>
                </a:moveTo>
                <a:lnTo>
                  <a:pt x="1170432" y="0"/>
                </a:lnTo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1271503" y="601980"/>
            <a:ext cx="1560830" cy="0"/>
          </a:xfrm>
          <a:custGeom>
            <a:avLst/>
            <a:gdLst/>
            <a:ahLst/>
            <a:cxnLst/>
            <a:rect l="l" t="t" r="r" b="b"/>
            <a:pathLst>
              <a:path w="1560829">
                <a:moveTo>
                  <a:pt x="0" y="0"/>
                </a:moveTo>
                <a:lnTo>
                  <a:pt x="1560575" y="0"/>
                </a:lnTo>
              </a:path>
            </a:pathLst>
          </a:custGeom>
          <a:ln w="2438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3222223" y="1001267"/>
            <a:ext cx="1170940" cy="0"/>
          </a:xfrm>
          <a:custGeom>
            <a:avLst/>
            <a:gdLst/>
            <a:ahLst/>
            <a:cxnLst/>
            <a:rect l="l" t="t" r="r" b="b"/>
            <a:pathLst>
              <a:path w="1170940">
                <a:moveTo>
                  <a:pt x="0" y="0"/>
                </a:moveTo>
                <a:lnTo>
                  <a:pt x="1170432" y="0"/>
                </a:lnTo>
              </a:path>
            </a:pathLst>
          </a:custGeom>
          <a:ln w="2438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737616" y="1200912"/>
            <a:ext cx="13655040" cy="0"/>
          </a:xfrm>
          <a:custGeom>
            <a:avLst/>
            <a:gdLst/>
            <a:ahLst/>
            <a:cxnLst/>
            <a:rect l="l" t="t" r="r" b="b"/>
            <a:pathLst>
              <a:path w="13655040">
                <a:moveTo>
                  <a:pt x="0" y="0"/>
                </a:moveTo>
                <a:lnTo>
                  <a:pt x="13655040" y="0"/>
                </a:lnTo>
              </a:path>
            </a:pathLst>
          </a:custGeom>
          <a:ln w="2438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737616" y="9985247"/>
            <a:ext cx="13655040" cy="0"/>
          </a:xfrm>
          <a:custGeom>
            <a:avLst/>
            <a:gdLst/>
            <a:ahLst/>
            <a:cxnLst/>
            <a:rect l="l" t="t" r="r" b="b"/>
            <a:pathLst>
              <a:path w="13655040">
                <a:moveTo>
                  <a:pt x="0" y="0"/>
                </a:moveTo>
                <a:lnTo>
                  <a:pt x="13655040" y="0"/>
                </a:lnTo>
              </a:path>
            </a:pathLst>
          </a:custGeom>
          <a:ln w="2438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>
            <a:extLst>
              <a:ext uri="{FF2B5EF4-FFF2-40B4-BE49-F238E27FC236}">
                <a16:creationId xmlns:a16="http://schemas.microsoft.com/office/drawing/2014/main" id="{DB868FFF-B19F-9166-6374-791506BA6047}"/>
              </a:ext>
            </a:extLst>
          </p:cNvPr>
          <p:cNvSpPr txBox="1"/>
          <p:nvPr/>
        </p:nvSpPr>
        <p:spPr>
          <a:xfrm>
            <a:off x="737107" y="9995954"/>
            <a:ext cx="9340323" cy="3077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1200"/>
              </a:lnSpc>
            </a:pPr>
            <a:r>
              <a:rPr sz="1050" spc="30" dirty="0">
                <a:latin typeface="ＭＳ ゴシック"/>
                <a:cs typeface="ＭＳ ゴシック"/>
              </a:rPr>
              <a:t>注１）提出はＡ３判片面１枚（参考資料、写真等含む）以内とし、提案の記述文字の大きさは</a:t>
            </a:r>
            <a:r>
              <a:rPr sz="1050" spc="15" dirty="0">
                <a:latin typeface="ＭＳ ゴシック"/>
                <a:cs typeface="ＭＳ ゴシック"/>
              </a:rPr>
              <a:t> </a:t>
            </a:r>
            <a:r>
              <a:rPr sz="1050" spc="25" dirty="0">
                <a:latin typeface="ＭＳ ゴシック"/>
                <a:cs typeface="ＭＳ ゴシック"/>
              </a:rPr>
              <a:t>10ポイント以上、用紙の余白は左右20mmとすること。 注２）評価の公平性を保つため参加者を特定できる記述（自社の名称、ＪＶ構成員の名称等）は記載しないこと。</a:t>
            </a:r>
            <a:endParaRPr sz="1050" dirty="0">
              <a:latin typeface="ＭＳ ゴシック"/>
              <a:cs typeface="ＭＳ ゴシック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35582" y="432163"/>
            <a:ext cx="4998467" cy="61632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37900"/>
              </a:lnSpc>
            </a:pPr>
            <a:r>
              <a:rPr sz="950" spc="25" dirty="0">
                <a:latin typeface="ＭＳ ゴシック"/>
                <a:cs typeface="ＭＳ ゴシック"/>
              </a:rPr>
              <a:t>（様式8－5） </a:t>
            </a:r>
            <a:endParaRPr lang="en-US" sz="950" spc="25" dirty="0">
              <a:latin typeface="ＭＳ ゴシック"/>
              <a:cs typeface="ＭＳ ゴシック"/>
            </a:endParaRPr>
          </a:p>
          <a:p>
            <a:pPr marL="12700" marR="5080">
              <a:lnSpc>
                <a:spcPct val="137900"/>
              </a:lnSpc>
            </a:pPr>
            <a:r>
              <a:rPr sz="950" spc="35" dirty="0" err="1">
                <a:latin typeface="ＭＳ ゴシック"/>
                <a:cs typeface="ＭＳ ゴシック"/>
              </a:rPr>
              <a:t>刈谷</a:t>
            </a:r>
            <a:r>
              <a:rPr sz="950" spc="30" dirty="0" err="1">
                <a:latin typeface="ＭＳ ゴシック"/>
                <a:cs typeface="ＭＳ ゴシック"/>
              </a:rPr>
              <a:t>城</a:t>
            </a:r>
            <a:r>
              <a:rPr sz="950" spc="35" dirty="0" err="1">
                <a:latin typeface="ＭＳ ゴシック"/>
                <a:cs typeface="ＭＳ ゴシック"/>
              </a:rPr>
              <a:t>石垣隅</a:t>
            </a:r>
            <a:r>
              <a:rPr sz="950" spc="30" dirty="0" err="1">
                <a:latin typeface="ＭＳ ゴシック"/>
                <a:cs typeface="ＭＳ ゴシック"/>
              </a:rPr>
              <a:t>櫓</a:t>
            </a:r>
            <a:r>
              <a:rPr sz="950" spc="35" dirty="0" err="1">
                <a:latin typeface="ＭＳ ゴシック"/>
                <a:cs typeface="ＭＳ ゴシック"/>
              </a:rPr>
              <a:t>整備事業</a:t>
            </a:r>
            <a:r>
              <a:rPr sz="950" spc="30" dirty="0" err="1">
                <a:latin typeface="ＭＳ ゴシック"/>
                <a:cs typeface="ＭＳ ゴシック"/>
              </a:rPr>
              <a:t>に</a:t>
            </a:r>
            <a:r>
              <a:rPr sz="950" spc="35" dirty="0" err="1">
                <a:latin typeface="ＭＳ ゴシック"/>
                <a:cs typeface="ＭＳ ゴシック"/>
              </a:rPr>
              <a:t>かかる</a:t>
            </a:r>
            <a:r>
              <a:rPr sz="950" spc="30" dirty="0" err="1">
                <a:latin typeface="ＭＳ ゴシック"/>
                <a:cs typeface="ＭＳ ゴシック"/>
              </a:rPr>
              <a:t>技</a:t>
            </a:r>
            <a:r>
              <a:rPr sz="950" spc="35" dirty="0" err="1">
                <a:latin typeface="ＭＳ ゴシック"/>
                <a:cs typeface="ＭＳ ゴシック"/>
              </a:rPr>
              <a:t>術提案</a:t>
            </a:r>
            <a:r>
              <a:rPr sz="950" spc="30" dirty="0" err="1">
                <a:latin typeface="ＭＳ ゴシック"/>
                <a:cs typeface="ＭＳ ゴシック"/>
              </a:rPr>
              <a:t>書</a:t>
            </a:r>
            <a:endParaRPr sz="950" dirty="0">
              <a:latin typeface="ＭＳ ゴシック"/>
              <a:cs typeface="ＭＳ ゴシック"/>
            </a:endParaRPr>
          </a:p>
          <a:p>
            <a:pPr marL="403860">
              <a:lnSpc>
                <a:spcPct val="100000"/>
              </a:lnSpc>
              <a:spcBef>
                <a:spcPts val="365"/>
              </a:spcBef>
            </a:pPr>
            <a:r>
              <a:rPr sz="1050" spc="30" dirty="0">
                <a:latin typeface="ＭＳ ゴシック"/>
                <a:cs typeface="ＭＳ ゴシック"/>
              </a:rPr>
              <a:t>〇その他に関する提案</a:t>
            </a:r>
            <a:endParaRPr sz="1050" dirty="0">
              <a:latin typeface="ＭＳ ゴシック"/>
              <a:cs typeface="ＭＳ ゴシック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3210032" y="404621"/>
            <a:ext cx="1170940" cy="5969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510">
              <a:lnSpc>
                <a:spcPct val="100000"/>
              </a:lnSpc>
            </a:pPr>
            <a:r>
              <a:rPr sz="550" spc="45" dirty="0">
                <a:latin typeface="ＭＳ ゴシック"/>
                <a:cs typeface="ＭＳ ゴシック"/>
              </a:rPr>
              <a:t>整理番号（事務局使用</a:t>
            </a:r>
            <a:r>
              <a:rPr sz="550" spc="35" dirty="0">
                <a:latin typeface="ＭＳ ゴシック"/>
                <a:cs typeface="ＭＳ ゴシック"/>
              </a:rPr>
              <a:t>）</a:t>
            </a:r>
            <a:endParaRPr sz="550">
              <a:latin typeface="ＭＳ ゴシック"/>
              <a:cs typeface="ＭＳ ゴシック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259311" y="404621"/>
            <a:ext cx="1560830" cy="1974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27025">
              <a:lnSpc>
                <a:spcPct val="100000"/>
              </a:lnSpc>
              <a:tabLst>
                <a:tab pos="1113790" algn="l"/>
              </a:tabLst>
            </a:pPr>
            <a:r>
              <a:rPr sz="1000" spc="30" dirty="0">
                <a:latin typeface="ＭＳ ゴシック"/>
                <a:cs typeface="ＭＳ ゴシック"/>
              </a:rPr>
              <a:t>通し番号	／</a:t>
            </a:r>
            <a:endParaRPr sz="1000">
              <a:latin typeface="ＭＳ ゴシック"/>
              <a:cs typeface="ＭＳ ゴシック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1271503" y="404621"/>
            <a:ext cx="1560830" cy="0"/>
          </a:xfrm>
          <a:custGeom>
            <a:avLst/>
            <a:gdLst/>
            <a:ahLst/>
            <a:cxnLst/>
            <a:rect l="l" t="t" r="r" b="b"/>
            <a:pathLst>
              <a:path w="1560829">
                <a:moveTo>
                  <a:pt x="0" y="0"/>
                </a:moveTo>
                <a:lnTo>
                  <a:pt x="1560575" y="0"/>
                </a:lnTo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4380463" y="414527"/>
            <a:ext cx="0" cy="599440"/>
          </a:xfrm>
          <a:custGeom>
            <a:avLst/>
            <a:gdLst/>
            <a:ahLst/>
            <a:cxnLst/>
            <a:rect l="l" t="t" r="r" b="b"/>
            <a:pathLst>
              <a:path h="599440">
                <a:moveTo>
                  <a:pt x="0" y="0"/>
                </a:moveTo>
                <a:lnTo>
                  <a:pt x="0" y="598932"/>
                </a:lnTo>
              </a:path>
            </a:pathLst>
          </a:custGeom>
          <a:ln w="2438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1259311" y="394715"/>
            <a:ext cx="0" cy="219710"/>
          </a:xfrm>
          <a:custGeom>
            <a:avLst/>
            <a:gdLst/>
            <a:ahLst/>
            <a:cxnLst/>
            <a:rect l="l" t="t" r="r" b="b"/>
            <a:pathLst>
              <a:path h="219709">
                <a:moveTo>
                  <a:pt x="0" y="0"/>
                </a:moveTo>
                <a:lnTo>
                  <a:pt x="0" y="219456"/>
                </a:lnTo>
              </a:path>
            </a:pathLst>
          </a:custGeom>
          <a:ln w="2438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2819888" y="414527"/>
            <a:ext cx="0" cy="200025"/>
          </a:xfrm>
          <a:custGeom>
            <a:avLst/>
            <a:gdLst/>
            <a:ahLst/>
            <a:cxnLst/>
            <a:rect l="l" t="t" r="r" b="b"/>
            <a:pathLst>
              <a:path h="200025">
                <a:moveTo>
                  <a:pt x="0" y="0"/>
                </a:moveTo>
                <a:lnTo>
                  <a:pt x="0" y="199644"/>
                </a:lnTo>
              </a:path>
            </a:pathLst>
          </a:custGeom>
          <a:ln w="2438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3210032" y="394715"/>
            <a:ext cx="0" cy="619125"/>
          </a:xfrm>
          <a:custGeom>
            <a:avLst/>
            <a:gdLst/>
            <a:ahLst/>
            <a:cxnLst/>
            <a:rect l="l" t="t" r="r" b="b"/>
            <a:pathLst>
              <a:path h="619125">
                <a:moveTo>
                  <a:pt x="0" y="0"/>
                </a:moveTo>
                <a:lnTo>
                  <a:pt x="0" y="618744"/>
                </a:lnTo>
              </a:path>
            </a:pathLst>
          </a:custGeom>
          <a:ln w="2438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4380463" y="1213104"/>
            <a:ext cx="0" cy="8784590"/>
          </a:xfrm>
          <a:custGeom>
            <a:avLst/>
            <a:gdLst/>
            <a:ahLst/>
            <a:cxnLst/>
            <a:rect l="l" t="t" r="r" b="b"/>
            <a:pathLst>
              <a:path h="8784590">
                <a:moveTo>
                  <a:pt x="0" y="0"/>
                </a:moveTo>
                <a:lnTo>
                  <a:pt x="0" y="8784335"/>
                </a:lnTo>
              </a:path>
            </a:pathLst>
          </a:custGeom>
          <a:ln w="2438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725423" y="1188719"/>
            <a:ext cx="0" cy="8808720"/>
          </a:xfrm>
          <a:custGeom>
            <a:avLst/>
            <a:gdLst/>
            <a:ahLst/>
            <a:cxnLst/>
            <a:rect l="l" t="t" r="r" b="b"/>
            <a:pathLst>
              <a:path h="8808720">
                <a:moveTo>
                  <a:pt x="0" y="0"/>
                </a:moveTo>
                <a:lnTo>
                  <a:pt x="0" y="8808719"/>
                </a:lnTo>
              </a:path>
            </a:pathLst>
          </a:custGeom>
          <a:ln w="2438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3222223" y="404621"/>
            <a:ext cx="1170940" cy="0"/>
          </a:xfrm>
          <a:custGeom>
            <a:avLst/>
            <a:gdLst/>
            <a:ahLst/>
            <a:cxnLst/>
            <a:rect l="l" t="t" r="r" b="b"/>
            <a:pathLst>
              <a:path w="1170940">
                <a:moveTo>
                  <a:pt x="0" y="0"/>
                </a:moveTo>
                <a:lnTo>
                  <a:pt x="1170432" y="0"/>
                </a:lnTo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1271503" y="601980"/>
            <a:ext cx="1560830" cy="0"/>
          </a:xfrm>
          <a:custGeom>
            <a:avLst/>
            <a:gdLst/>
            <a:ahLst/>
            <a:cxnLst/>
            <a:rect l="l" t="t" r="r" b="b"/>
            <a:pathLst>
              <a:path w="1560829">
                <a:moveTo>
                  <a:pt x="0" y="0"/>
                </a:moveTo>
                <a:lnTo>
                  <a:pt x="1560575" y="0"/>
                </a:lnTo>
              </a:path>
            </a:pathLst>
          </a:custGeom>
          <a:ln w="2438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3222223" y="1001267"/>
            <a:ext cx="1170940" cy="0"/>
          </a:xfrm>
          <a:custGeom>
            <a:avLst/>
            <a:gdLst/>
            <a:ahLst/>
            <a:cxnLst/>
            <a:rect l="l" t="t" r="r" b="b"/>
            <a:pathLst>
              <a:path w="1170940">
                <a:moveTo>
                  <a:pt x="0" y="0"/>
                </a:moveTo>
                <a:lnTo>
                  <a:pt x="1170432" y="0"/>
                </a:lnTo>
              </a:path>
            </a:pathLst>
          </a:custGeom>
          <a:ln w="2438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737616" y="1200912"/>
            <a:ext cx="13655040" cy="0"/>
          </a:xfrm>
          <a:custGeom>
            <a:avLst/>
            <a:gdLst/>
            <a:ahLst/>
            <a:cxnLst/>
            <a:rect l="l" t="t" r="r" b="b"/>
            <a:pathLst>
              <a:path w="13655040">
                <a:moveTo>
                  <a:pt x="0" y="0"/>
                </a:moveTo>
                <a:lnTo>
                  <a:pt x="13655040" y="0"/>
                </a:lnTo>
              </a:path>
            </a:pathLst>
          </a:custGeom>
          <a:ln w="2438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737616" y="9985247"/>
            <a:ext cx="13655040" cy="0"/>
          </a:xfrm>
          <a:custGeom>
            <a:avLst/>
            <a:gdLst/>
            <a:ahLst/>
            <a:cxnLst/>
            <a:rect l="l" t="t" r="r" b="b"/>
            <a:pathLst>
              <a:path w="13655040">
                <a:moveTo>
                  <a:pt x="0" y="0"/>
                </a:moveTo>
                <a:lnTo>
                  <a:pt x="13655040" y="0"/>
                </a:lnTo>
              </a:path>
            </a:pathLst>
          </a:custGeom>
          <a:ln w="2438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>
            <a:extLst>
              <a:ext uri="{FF2B5EF4-FFF2-40B4-BE49-F238E27FC236}">
                <a16:creationId xmlns:a16="http://schemas.microsoft.com/office/drawing/2014/main" id="{75C378DE-48EE-35DD-BD85-B1739F7B40D3}"/>
              </a:ext>
            </a:extLst>
          </p:cNvPr>
          <p:cNvSpPr txBox="1"/>
          <p:nvPr/>
        </p:nvSpPr>
        <p:spPr>
          <a:xfrm>
            <a:off x="737107" y="9995954"/>
            <a:ext cx="9340323" cy="3077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1200"/>
              </a:lnSpc>
            </a:pPr>
            <a:r>
              <a:rPr sz="1050" spc="30" dirty="0">
                <a:latin typeface="ＭＳ ゴシック"/>
                <a:cs typeface="ＭＳ ゴシック"/>
              </a:rPr>
              <a:t>注１）提出はＡ３判片面１枚（参考資料、写真等含む）以内とし、提案の記述文字の大きさは</a:t>
            </a:r>
            <a:r>
              <a:rPr sz="1050" spc="15" dirty="0">
                <a:latin typeface="ＭＳ ゴシック"/>
                <a:cs typeface="ＭＳ ゴシック"/>
              </a:rPr>
              <a:t> </a:t>
            </a:r>
            <a:r>
              <a:rPr sz="1050" spc="25" dirty="0">
                <a:latin typeface="ＭＳ ゴシック"/>
                <a:cs typeface="ＭＳ ゴシック"/>
              </a:rPr>
              <a:t>10ポイント以上、用紙の余白は左右20mmとすること。 注２）評価の公平性を保つため参加者を特定できる記述（自社の名称、ＪＶ構成員の名称等）は記載しないこと。</a:t>
            </a:r>
            <a:endParaRPr sz="1050" dirty="0">
              <a:latin typeface="ＭＳ ゴシック"/>
              <a:cs typeface="ＭＳ ゴシック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游ゴシック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</TotalTime>
  <Words>238</Words>
  <Application>Microsoft Office PowerPoint</Application>
  <PresentationFormat>ユーザー設定</PresentationFormat>
  <Paragraphs>30</Paragraphs>
  <Slides>5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9" baseType="lpstr">
      <vt:lpstr>ＭＳ ゴシック</vt:lpstr>
      <vt:lpstr>游ゴシック</vt:lpstr>
      <vt:lpstr>Calibri</vt:lpstr>
      <vt:lpstr>Office Theme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Ø ,˘-1^5	ÐHø.xlsx</dc:title>
  <dc:creator>yamauchi-k</dc:creator>
  <cp:lastModifiedBy>山内　昂己</cp:lastModifiedBy>
  <cp:revision>6</cp:revision>
  <cp:lastPrinted>2025-04-14T04:37:52Z</cp:lastPrinted>
  <dcterms:created xsi:type="dcterms:W3CDTF">2025-03-18T11:15:35Z</dcterms:created>
  <dcterms:modified xsi:type="dcterms:W3CDTF">2025-04-14T04:37:55Z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2025-03-18T00:00:00Z</vt:filetime>
  </property>
  <property fmtid="{D5CDD505-2E9C-101B-9397-08002B2CF9AE}" pid="3" name="LastSaved">
    <vt:filetime>2025-03-18T00:00:00Z</vt:filetime>
  </property>
</Properties>
</file>