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1"/>
  </p:notesMasterIdLst>
  <p:sldIdLst>
    <p:sldId id="256" r:id="rId2"/>
    <p:sldId id="257" r:id="rId3"/>
    <p:sldId id="286" r:id="rId4"/>
    <p:sldId id="316" r:id="rId5"/>
    <p:sldId id="263" r:id="rId6"/>
    <p:sldId id="305" r:id="rId7"/>
    <p:sldId id="319" r:id="rId8"/>
    <p:sldId id="317" r:id="rId9"/>
    <p:sldId id="259" r:id="rId10"/>
    <p:sldId id="306" r:id="rId11"/>
    <p:sldId id="303" r:id="rId12"/>
    <p:sldId id="311" r:id="rId13"/>
    <p:sldId id="260" r:id="rId14"/>
    <p:sldId id="307" r:id="rId15"/>
    <p:sldId id="266" r:id="rId16"/>
    <p:sldId id="287" r:id="rId17"/>
    <p:sldId id="265" r:id="rId18"/>
    <p:sldId id="292" r:id="rId19"/>
    <p:sldId id="278" r:id="rId20"/>
    <p:sldId id="274" r:id="rId21"/>
    <p:sldId id="288" r:id="rId22"/>
    <p:sldId id="289" r:id="rId23"/>
    <p:sldId id="275" r:id="rId24"/>
    <p:sldId id="290" r:id="rId25"/>
    <p:sldId id="291" r:id="rId26"/>
    <p:sldId id="321" r:id="rId27"/>
    <p:sldId id="320" r:id="rId28"/>
    <p:sldId id="314" r:id="rId29"/>
    <p:sldId id="279" r:id="rId30"/>
    <p:sldId id="280" r:id="rId31"/>
    <p:sldId id="309" r:id="rId32"/>
    <p:sldId id="308" r:id="rId33"/>
    <p:sldId id="310" r:id="rId34"/>
    <p:sldId id="297" r:id="rId35"/>
    <p:sldId id="299" r:id="rId36"/>
    <p:sldId id="300" r:id="rId37"/>
    <p:sldId id="302" r:id="rId38"/>
    <p:sldId id="293" r:id="rId39"/>
    <p:sldId id="283" r:id="rId40"/>
    <p:sldId id="285" r:id="rId41"/>
    <p:sldId id="323" r:id="rId42"/>
    <p:sldId id="326" r:id="rId43"/>
    <p:sldId id="334" r:id="rId44"/>
    <p:sldId id="330" r:id="rId45"/>
    <p:sldId id="331" r:id="rId46"/>
    <p:sldId id="332" r:id="rId47"/>
    <p:sldId id="312" r:id="rId48"/>
    <p:sldId id="313" r:id="rId49"/>
    <p:sldId id="333" r:id="rId50"/>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7132"/>
    <a:srgbClr val="DA9695"/>
    <a:srgbClr val="77933E"/>
    <a:srgbClr val="E89A98"/>
    <a:srgbClr val="FF9999"/>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72" autoAdjust="0"/>
    <p:restoredTop sz="82838" autoAdjust="0"/>
  </p:normalViewPr>
  <p:slideViewPr>
    <p:cSldViewPr snapToGrid="0">
      <p:cViewPr varScale="1">
        <p:scale>
          <a:sx n="78" d="100"/>
          <a:sy n="78" d="100"/>
        </p:scale>
        <p:origin x="324" y="96"/>
      </p:cViewPr>
      <p:guideLst/>
    </p:cSldViewPr>
  </p:slideViewPr>
  <p:notesTextViewPr>
    <p:cViewPr>
      <p:scale>
        <a:sx n="1" d="1"/>
        <a:sy n="1" d="1"/>
      </p:scale>
      <p:origin x="0" y="0"/>
    </p:cViewPr>
  </p:notesTextViewPr>
  <p:sorterViewPr>
    <p:cViewPr>
      <p:scale>
        <a:sx n="100" d="100"/>
        <a:sy n="100" d="100"/>
      </p:scale>
      <p:origin x="0" y="-152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8427" cy="513508"/>
          </a:xfrm>
          <a:prstGeom prst="rect">
            <a:avLst/>
          </a:prstGeom>
        </p:spPr>
        <p:txBody>
          <a:bodyPr vert="horz" lIns="99075" tIns="49538" rIns="99075" bIns="49538"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1"/>
            <a:ext cx="3078427" cy="513508"/>
          </a:xfrm>
          <a:prstGeom prst="rect">
            <a:avLst/>
          </a:prstGeom>
        </p:spPr>
        <p:txBody>
          <a:bodyPr vert="horz" lIns="99075" tIns="49538" rIns="99075" bIns="49538" rtlCol="0"/>
          <a:lstStyle>
            <a:lvl1pPr algn="r">
              <a:defRPr sz="1300"/>
            </a:lvl1pPr>
          </a:lstStyle>
          <a:p>
            <a:fld id="{4CE9D89A-B068-4EC2-A447-6A8EE15EBFB4}" type="datetimeFigureOut">
              <a:rPr kumimoji="1" lang="ja-JP" altLang="en-US" smtClean="0"/>
              <a:t>2025/7/11</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ja-JP" altLang="en-US"/>
          </a:p>
        </p:txBody>
      </p:sp>
      <p:sp>
        <p:nvSpPr>
          <p:cNvPr id="5" name="ノート プレースホルダー 4"/>
          <p:cNvSpPr>
            <a:spLocks noGrp="1"/>
          </p:cNvSpPr>
          <p:nvPr>
            <p:ph type="body" sz="quarter" idx="3"/>
          </p:nvPr>
        </p:nvSpPr>
        <p:spPr>
          <a:xfrm>
            <a:off x="710407" y="4925407"/>
            <a:ext cx="5683250" cy="4029880"/>
          </a:xfrm>
          <a:prstGeom prst="rect">
            <a:avLst/>
          </a:prstGeom>
        </p:spPr>
        <p:txBody>
          <a:bodyPr vert="horz" lIns="99075" tIns="49538" rIns="99075" bIns="4953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7325D3F4-81F0-4EA4-822F-E626E84CB37B}" type="slidenum">
              <a:rPr kumimoji="1" lang="ja-JP" altLang="en-US" smtClean="0"/>
              <a:t>‹#›</a:t>
            </a:fld>
            <a:endParaRPr kumimoji="1" lang="ja-JP" altLang="en-US"/>
          </a:p>
        </p:txBody>
      </p:sp>
    </p:spTree>
    <p:extLst>
      <p:ext uri="{BB962C8B-B14F-4D97-AF65-F5344CB8AC3E}">
        <p14:creationId xmlns:p14="http://schemas.microsoft.com/office/powerpoint/2010/main" val="33993626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en-US" dirty="0"/>
              <a:t>それでは、定刻となりましたので、サービス・活動事業における回数払いの導入についての説明会を始めさせていただきます。</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1</a:t>
            </a:fld>
            <a:endParaRPr kumimoji="1" lang="ja-JP" altLang="en-US"/>
          </a:p>
        </p:txBody>
      </p:sp>
    </p:spTree>
    <p:extLst>
      <p:ext uri="{BB962C8B-B14F-4D97-AF65-F5344CB8AC3E}">
        <p14:creationId xmlns:p14="http://schemas.microsoft.com/office/powerpoint/2010/main" val="1356891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今回の改正で訪問型サービスはサービス提供内容と時間で単位が分けられる設定となります。</a:t>
            </a:r>
            <a:endParaRPr kumimoji="1" lang="en-US" altLang="ja-JP" dirty="0"/>
          </a:p>
          <a:p>
            <a:endParaRPr kumimoji="1" lang="en-US" altLang="ja-JP" dirty="0"/>
          </a:p>
          <a:p>
            <a:r>
              <a:rPr kumimoji="1" lang="ja-JP" altLang="en-US" dirty="0"/>
              <a:t>標準的な内容のサービスは</a:t>
            </a:r>
            <a:r>
              <a:rPr kumimoji="1" lang="en-US" altLang="ja-JP" dirty="0"/>
              <a:t>287</a:t>
            </a:r>
            <a:r>
              <a:rPr kumimoji="1" lang="ja-JP" altLang="en-US" dirty="0"/>
              <a:t>単位、</a:t>
            </a:r>
            <a:endParaRPr kumimoji="1" lang="en-US" altLang="ja-JP" dirty="0"/>
          </a:p>
          <a:p>
            <a:r>
              <a:rPr kumimoji="1" lang="ja-JP" altLang="en-US" dirty="0"/>
              <a:t>生活援助が中心のサービスは、</a:t>
            </a:r>
            <a:r>
              <a:rPr kumimoji="1" lang="en-US" altLang="ja-JP" dirty="0"/>
              <a:t>20</a:t>
            </a:r>
            <a:r>
              <a:rPr kumimoji="1" lang="ja-JP" altLang="en-US" dirty="0"/>
              <a:t>分以上</a:t>
            </a:r>
            <a:r>
              <a:rPr kumimoji="1" lang="en-US" altLang="ja-JP" dirty="0"/>
              <a:t>45</a:t>
            </a:r>
            <a:r>
              <a:rPr kumimoji="1" lang="ja-JP" altLang="en-US" dirty="0"/>
              <a:t>分未満の場合が</a:t>
            </a:r>
            <a:r>
              <a:rPr kumimoji="1" lang="en-US" altLang="ja-JP" dirty="0"/>
              <a:t>179</a:t>
            </a:r>
            <a:r>
              <a:rPr kumimoji="1" lang="ja-JP" altLang="en-US" dirty="0"/>
              <a:t>単位、</a:t>
            </a:r>
            <a:r>
              <a:rPr kumimoji="1" lang="en-US" altLang="ja-JP" dirty="0"/>
              <a:t>45</a:t>
            </a:r>
            <a:r>
              <a:rPr kumimoji="1" lang="ja-JP" altLang="en-US" dirty="0"/>
              <a:t>分以上の場合は</a:t>
            </a:r>
            <a:r>
              <a:rPr kumimoji="1" lang="en-US" altLang="ja-JP" dirty="0"/>
              <a:t>220</a:t>
            </a:r>
            <a:r>
              <a:rPr kumimoji="1" lang="ja-JP" altLang="en-US" dirty="0"/>
              <a:t>単位、</a:t>
            </a:r>
            <a:endParaRPr kumimoji="1" lang="en-US" altLang="ja-JP" dirty="0"/>
          </a:p>
          <a:p>
            <a:r>
              <a:rPr kumimoji="1" lang="en-US" altLang="ja-JP" dirty="0"/>
              <a:t>20</a:t>
            </a:r>
            <a:r>
              <a:rPr kumimoji="1" lang="ja-JP" altLang="en-US" dirty="0"/>
              <a:t>分未満の短時間の身体介護については</a:t>
            </a:r>
            <a:r>
              <a:rPr kumimoji="1" lang="en-US" altLang="ja-JP" dirty="0"/>
              <a:t>163</a:t>
            </a:r>
            <a:r>
              <a:rPr kumimoji="1" lang="ja-JP" altLang="en-US" dirty="0"/>
              <a:t>単位</a:t>
            </a:r>
            <a:endParaRPr kumimoji="1" lang="en-US" altLang="ja-JP" dirty="0"/>
          </a:p>
          <a:p>
            <a:endParaRPr kumimoji="1" lang="en-US" altLang="ja-JP" dirty="0"/>
          </a:p>
          <a:p>
            <a:r>
              <a:rPr kumimoji="1" lang="ja-JP" altLang="en-US" dirty="0"/>
              <a:t>と変更になります。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10</a:t>
            </a:fld>
            <a:endParaRPr kumimoji="1" lang="ja-JP" altLang="en-US"/>
          </a:p>
        </p:txBody>
      </p:sp>
    </p:spTree>
    <p:extLst>
      <p:ext uri="{BB962C8B-B14F-4D97-AF65-F5344CB8AC3E}">
        <p14:creationId xmlns:p14="http://schemas.microsoft.com/office/powerpoint/2010/main" val="1797484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ここでいう、標準的な内容のサービスとは、「生活援助をしつつ、利用者の個々の状況により、見守り的援助や身体介護を実施した場合のサービス」です。</a:t>
            </a:r>
            <a:endParaRPr kumimoji="1" lang="en-US" altLang="ja-JP" dirty="0"/>
          </a:p>
          <a:p>
            <a:r>
              <a:rPr kumimoji="1" lang="ja-JP" altLang="en-US" dirty="0"/>
              <a:t>詳細なサービス行為の区分については、介護保険最新情報</a:t>
            </a:r>
            <a:r>
              <a:rPr kumimoji="1" lang="en-US" altLang="ja-JP" dirty="0"/>
              <a:t>Vol.637</a:t>
            </a:r>
            <a:r>
              <a:rPr kumimoji="1" lang="ja-JP" altLang="en-US" dirty="0"/>
              <a:t>の「訪問介護におけるサービス行為の区分等について」（俗にいう、老計</a:t>
            </a:r>
            <a:r>
              <a:rPr kumimoji="1" lang="en-US" altLang="ja-JP" dirty="0"/>
              <a:t>10</a:t>
            </a:r>
            <a:r>
              <a:rPr kumimoji="1" lang="ja-JP" altLang="en-US" dirty="0"/>
              <a:t>号）をご参照ください。</a:t>
            </a:r>
            <a:endParaRPr kumimoji="1" lang="en-US" altLang="ja-JP" dirty="0"/>
          </a:p>
          <a:p>
            <a:r>
              <a:rPr kumimoji="1" lang="ja-JP" altLang="en-US" dirty="0"/>
              <a:t>生活援助が中心のサービスとは、掃除、洗濯、調理</a:t>
            </a:r>
            <a:r>
              <a:rPr lang="ja-JP" altLang="en-US" sz="1300" dirty="0">
                <a:latin typeface="UD デジタル 教科書体 NK-R" panose="02020400000000000000" pitchFamily="18" charset="-128"/>
                <a:ea typeface="UD デジタル 教科書体 NK-R" panose="02020400000000000000" pitchFamily="18" charset="-128"/>
              </a:rPr>
              <a:t>などの日常生活の援助が必要な場合のサービスです。</a:t>
            </a:r>
            <a:endParaRPr lang="en-US" altLang="ja-JP" sz="13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11</a:t>
            </a:fld>
            <a:endParaRPr kumimoji="1" lang="ja-JP" altLang="en-US"/>
          </a:p>
        </p:txBody>
      </p:sp>
    </p:spTree>
    <p:extLst>
      <p:ext uri="{BB962C8B-B14F-4D97-AF65-F5344CB8AC3E}">
        <p14:creationId xmlns:p14="http://schemas.microsoft.com/office/powerpoint/2010/main" val="2874496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続いて、緩和基準訪問型サービスについてです。</a:t>
            </a:r>
            <a:endParaRPr kumimoji="1" lang="en-US" altLang="ja-JP" dirty="0"/>
          </a:p>
          <a:p>
            <a:r>
              <a:rPr kumimoji="1" lang="ja-JP" altLang="en-US" dirty="0"/>
              <a:t>現在、刈谷市において訪問型の緩和基準サービスを提供する事業所はありませんが、</a:t>
            </a:r>
            <a:endParaRPr kumimoji="1" lang="en-US" altLang="ja-JP" dirty="0"/>
          </a:p>
          <a:p>
            <a:r>
              <a:rPr kumimoji="1" lang="ja-JP" altLang="en-US" dirty="0"/>
              <a:t>制度上設定したものをお伝えさせていただきます。</a:t>
            </a:r>
            <a:endParaRPr kumimoji="1" lang="en-US" altLang="ja-JP" dirty="0"/>
          </a:p>
          <a:p>
            <a:r>
              <a:rPr kumimoji="1" lang="ja-JP" altLang="en-US" dirty="0"/>
              <a:t>令和</a:t>
            </a:r>
            <a:r>
              <a:rPr kumimoji="1" lang="en-US" altLang="ja-JP" dirty="0"/>
              <a:t>6</a:t>
            </a:r>
            <a:r>
              <a:rPr kumimoji="1" lang="ja-JP" altLang="en-US" dirty="0"/>
              <a:t>年</a:t>
            </a:r>
            <a:r>
              <a:rPr kumimoji="1" lang="en-US" altLang="ja-JP" dirty="0"/>
              <a:t>3</a:t>
            </a:r>
            <a:r>
              <a:rPr kumimoji="1" lang="ja-JP" altLang="en-US" dirty="0"/>
              <a:t>月の改正で、国は内容によってサービス単位数を分けました。</a:t>
            </a:r>
            <a:endParaRPr kumimoji="1" lang="en-US" altLang="ja-JP" dirty="0"/>
          </a:p>
          <a:p>
            <a:r>
              <a:rPr kumimoji="1" lang="ja-JP" altLang="en-US" dirty="0"/>
              <a:t>本市では、身体介護を伴わない生活援助サービスを緩和基準訪問型サービスとして設定しているため、</a:t>
            </a:r>
            <a:endParaRPr kumimoji="1" lang="en-US" altLang="ja-JP" dirty="0"/>
          </a:p>
          <a:p>
            <a:r>
              <a:rPr kumimoji="1" lang="ja-JP" altLang="en-US" dirty="0"/>
              <a:t>国の定める単位数の生活援助中心のサービスを、刈谷市における緩和基準訪問型サービスの単位とします。</a:t>
            </a:r>
            <a:endParaRPr kumimoji="1" lang="en-US" altLang="ja-JP" dirty="0"/>
          </a:p>
          <a:p>
            <a:r>
              <a:rPr kumimoji="1" lang="en-US" altLang="ja-JP" dirty="0"/>
              <a:t>20</a:t>
            </a:r>
            <a:r>
              <a:rPr kumimoji="1" lang="ja-JP" altLang="en-US" dirty="0"/>
              <a:t>分以上</a:t>
            </a:r>
            <a:r>
              <a:rPr kumimoji="1" lang="en-US" altLang="ja-JP" dirty="0"/>
              <a:t>45</a:t>
            </a:r>
            <a:r>
              <a:rPr kumimoji="1" lang="ja-JP" altLang="en-US" dirty="0"/>
              <a:t>分未満の場合、</a:t>
            </a:r>
            <a:r>
              <a:rPr kumimoji="1" lang="en-US" altLang="ja-JP" dirty="0"/>
              <a:t>179</a:t>
            </a:r>
            <a:r>
              <a:rPr kumimoji="1" lang="ja-JP" altLang="en-US" dirty="0"/>
              <a:t>単位、</a:t>
            </a:r>
            <a:r>
              <a:rPr kumimoji="1" lang="en-US" altLang="ja-JP" dirty="0"/>
              <a:t>45</a:t>
            </a:r>
            <a:r>
              <a:rPr kumimoji="1" lang="ja-JP" altLang="en-US" dirty="0"/>
              <a:t>分以上の場合は</a:t>
            </a:r>
            <a:r>
              <a:rPr kumimoji="1" lang="en-US" altLang="ja-JP" dirty="0"/>
              <a:t>220</a:t>
            </a:r>
            <a:r>
              <a:rPr kumimoji="1" lang="ja-JP" altLang="en-US" dirty="0"/>
              <a:t>単位となっています。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12</a:t>
            </a:fld>
            <a:endParaRPr kumimoji="1" lang="ja-JP" altLang="en-US"/>
          </a:p>
        </p:txBody>
      </p:sp>
    </p:spTree>
    <p:extLst>
      <p:ext uri="{BB962C8B-B14F-4D97-AF65-F5344CB8AC3E}">
        <p14:creationId xmlns:p14="http://schemas.microsoft.com/office/powerpoint/2010/main" val="194134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続いて、通所型サービスの変更点です。</a:t>
            </a:r>
            <a:endParaRPr kumimoji="1" lang="en-US" altLang="ja-JP" dirty="0"/>
          </a:p>
          <a:p>
            <a:r>
              <a:rPr kumimoji="1" lang="ja-JP" altLang="en-US" dirty="0"/>
              <a:t>令和</a:t>
            </a:r>
            <a:r>
              <a:rPr kumimoji="1" lang="en-US" altLang="ja-JP" dirty="0"/>
              <a:t>6</a:t>
            </a:r>
            <a:r>
              <a:rPr kumimoji="1" lang="ja-JP" altLang="en-US" dirty="0"/>
              <a:t>年</a:t>
            </a:r>
            <a:r>
              <a:rPr kumimoji="1" lang="en-US" altLang="ja-JP" dirty="0"/>
              <a:t>3</a:t>
            </a:r>
            <a:r>
              <a:rPr kumimoji="1" lang="ja-JP" altLang="en-US" dirty="0"/>
              <a:t>月の改正では、月額の上限が引き上げられた点と、</a:t>
            </a:r>
            <a:r>
              <a:rPr kumimoji="1" lang="en-US" altLang="ja-JP" dirty="0"/>
              <a:t>1</a:t>
            </a:r>
            <a:r>
              <a:rPr kumimoji="1" lang="ja-JP" altLang="en-US" dirty="0"/>
              <a:t>回あたりの単位数が引き上げられました。</a:t>
            </a:r>
            <a:endParaRPr kumimoji="1" lang="en-US" altLang="ja-JP" dirty="0"/>
          </a:p>
          <a:p>
            <a:r>
              <a:rPr kumimoji="1" lang="ja-JP" altLang="en-US" dirty="0"/>
              <a:t>画面右側の赤枠内をご覧ください。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13</a:t>
            </a:fld>
            <a:endParaRPr kumimoji="1" lang="ja-JP" altLang="en-US"/>
          </a:p>
        </p:txBody>
      </p:sp>
    </p:spTree>
    <p:extLst>
      <p:ext uri="{BB962C8B-B14F-4D97-AF65-F5344CB8AC3E}">
        <p14:creationId xmlns:p14="http://schemas.microsoft.com/office/powerpoint/2010/main" val="830280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週</a:t>
            </a:r>
            <a:r>
              <a:rPr kumimoji="1" lang="en-US" altLang="ja-JP" dirty="0"/>
              <a:t>1</a:t>
            </a:r>
            <a:r>
              <a:rPr kumimoji="1" lang="ja-JP" altLang="en-US" dirty="0"/>
              <a:t>回程度の利用を予定する場合、月</a:t>
            </a:r>
            <a:r>
              <a:rPr kumimoji="1" lang="en-US" altLang="ja-JP" dirty="0"/>
              <a:t>1</a:t>
            </a:r>
            <a:r>
              <a:rPr kumimoji="1" lang="ja-JP" altLang="en-US" dirty="0"/>
              <a:t>回～</a:t>
            </a:r>
            <a:r>
              <a:rPr kumimoji="1" lang="en-US" altLang="ja-JP" dirty="0"/>
              <a:t>4</a:t>
            </a:r>
            <a:r>
              <a:rPr kumimoji="1" lang="ja-JP" altLang="en-US" dirty="0"/>
              <a:t>回までの利用は</a:t>
            </a:r>
            <a:r>
              <a:rPr kumimoji="1" lang="en-US" altLang="ja-JP" dirty="0"/>
              <a:t>1</a:t>
            </a:r>
            <a:r>
              <a:rPr kumimoji="1" lang="ja-JP" altLang="en-US" dirty="0"/>
              <a:t>回あたりの単位数である、</a:t>
            </a:r>
            <a:r>
              <a:rPr kumimoji="1" lang="en-US" altLang="ja-JP" dirty="0"/>
              <a:t>436</a:t>
            </a:r>
            <a:r>
              <a:rPr kumimoji="1" lang="ja-JP" altLang="en-US" dirty="0"/>
              <a:t>単位での請求になります。</a:t>
            </a:r>
            <a:endParaRPr kumimoji="1" lang="en-US" altLang="ja-JP" dirty="0"/>
          </a:p>
          <a:p>
            <a:r>
              <a:rPr kumimoji="1" lang="ja-JP" altLang="en-US" dirty="0"/>
              <a:t>しかし、月によっては</a:t>
            </a:r>
            <a:r>
              <a:rPr kumimoji="1" lang="en-US" altLang="ja-JP" dirty="0"/>
              <a:t>5</a:t>
            </a:r>
            <a:r>
              <a:rPr kumimoji="1" lang="ja-JP" altLang="en-US" dirty="0"/>
              <a:t>週ある月もあります。</a:t>
            </a:r>
            <a:r>
              <a:rPr kumimoji="1" lang="en-US" altLang="ja-JP" dirty="0"/>
              <a:t>5</a:t>
            </a:r>
            <a:r>
              <a:rPr kumimoji="1" lang="ja-JP" altLang="en-US" dirty="0"/>
              <a:t>週ある月の</a:t>
            </a:r>
            <a:r>
              <a:rPr kumimoji="1" lang="en-US" altLang="ja-JP" dirty="0"/>
              <a:t>5</a:t>
            </a:r>
            <a:r>
              <a:rPr kumimoji="1" lang="ja-JP" altLang="en-US" dirty="0"/>
              <a:t>回目の利用は、上限月額を超過するため、</a:t>
            </a:r>
            <a:r>
              <a:rPr kumimoji="1" lang="en-US" altLang="ja-JP" dirty="0"/>
              <a:t>1,798</a:t>
            </a:r>
            <a:r>
              <a:rPr kumimoji="1" lang="ja-JP" altLang="en-US" dirty="0"/>
              <a:t>単位での請求をしてください。</a:t>
            </a:r>
            <a:endParaRPr kumimoji="1" lang="en-US" altLang="ja-JP" dirty="0"/>
          </a:p>
          <a:p>
            <a:r>
              <a:rPr kumimoji="1" lang="ja-JP" altLang="en-US" dirty="0"/>
              <a:t>週</a:t>
            </a:r>
            <a:r>
              <a:rPr kumimoji="1" lang="en-US" altLang="ja-JP" dirty="0"/>
              <a:t>2</a:t>
            </a:r>
            <a:r>
              <a:rPr kumimoji="1" lang="ja-JP" altLang="en-US" dirty="0"/>
              <a:t>回程度の利用を予定する場合、月</a:t>
            </a:r>
            <a:r>
              <a:rPr kumimoji="1" lang="en-US" altLang="ja-JP"/>
              <a:t>5</a:t>
            </a:r>
            <a:r>
              <a:rPr kumimoji="1" lang="ja-JP" altLang="en-US"/>
              <a:t>回</a:t>
            </a:r>
            <a:r>
              <a:rPr kumimoji="1" lang="ja-JP" altLang="en-US" dirty="0"/>
              <a:t>～</a:t>
            </a:r>
            <a:r>
              <a:rPr kumimoji="1" lang="en-US" altLang="ja-JP" dirty="0"/>
              <a:t>8</a:t>
            </a:r>
            <a:r>
              <a:rPr kumimoji="1" lang="ja-JP" altLang="en-US" dirty="0"/>
              <a:t>回までの利用は、</a:t>
            </a:r>
            <a:r>
              <a:rPr kumimoji="1" lang="en-US" altLang="ja-JP" dirty="0"/>
              <a:t>447</a:t>
            </a:r>
            <a:r>
              <a:rPr kumimoji="1" lang="ja-JP" altLang="en-US" dirty="0"/>
              <a:t>単位での請求になります。</a:t>
            </a:r>
            <a:endParaRPr kumimoji="1" lang="en-US" altLang="ja-JP" dirty="0"/>
          </a:p>
          <a:p>
            <a:r>
              <a:rPr kumimoji="1" lang="en-US" altLang="ja-JP" dirty="0"/>
              <a:t>9</a:t>
            </a:r>
            <a:r>
              <a:rPr kumimoji="1" lang="ja-JP" altLang="en-US" dirty="0"/>
              <a:t>回目の利用がある場合も、</a:t>
            </a:r>
            <a:r>
              <a:rPr kumimoji="1" lang="en-US" altLang="ja-JP" dirty="0"/>
              <a:t>9</a:t>
            </a:r>
            <a:r>
              <a:rPr kumimoji="1" lang="ja-JP" altLang="en-US" dirty="0"/>
              <a:t>回目は上限月額を超過するため、</a:t>
            </a:r>
            <a:r>
              <a:rPr kumimoji="1" lang="en-US" altLang="ja-JP" dirty="0"/>
              <a:t>3,621</a:t>
            </a:r>
            <a:r>
              <a:rPr kumimoji="1" lang="ja-JP" altLang="en-US" dirty="0"/>
              <a:t>単位での請求をしてください。</a:t>
            </a:r>
            <a:endParaRPr kumimoji="1" lang="en-US" altLang="ja-JP" dirty="0"/>
          </a:p>
          <a:p>
            <a:r>
              <a:rPr kumimoji="1" lang="ja-JP" altLang="en-US" dirty="0"/>
              <a:t>ここでご注意いただきたいのが、想定される週当たりの利用回数についてです。</a:t>
            </a:r>
            <a:endParaRPr kumimoji="1" lang="en-US" altLang="ja-JP" dirty="0"/>
          </a:p>
          <a:p>
            <a:r>
              <a:rPr kumimoji="1" lang="ja-JP" altLang="en-US" dirty="0"/>
              <a:t>刈谷市においては、総合事業対象者の想定される状態像は要支援</a:t>
            </a:r>
            <a:r>
              <a:rPr kumimoji="1" lang="en-US" altLang="ja-JP" dirty="0"/>
              <a:t>1</a:t>
            </a:r>
            <a:r>
              <a:rPr kumimoji="1" lang="ja-JP" altLang="en-US" dirty="0"/>
              <a:t>の方と同等かそれより軽い方と定義しているため、週</a:t>
            </a:r>
            <a:r>
              <a:rPr kumimoji="1" lang="en-US" altLang="ja-JP" dirty="0"/>
              <a:t>1</a:t>
            </a:r>
            <a:r>
              <a:rPr kumimoji="1" lang="ja-JP" altLang="en-US" dirty="0"/>
              <a:t>回程度の利用回数を上限とします。</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14</a:t>
            </a:fld>
            <a:endParaRPr kumimoji="1" lang="ja-JP" altLang="en-US"/>
          </a:p>
        </p:txBody>
      </p:sp>
    </p:spTree>
    <p:extLst>
      <p:ext uri="{BB962C8B-B14F-4D97-AF65-F5344CB8AC3E}">
        <p14:creationId xmlns:p14="http://schemas.microsoft.com/office/powerpoint/2010/main" val="2734686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緩和基準通所型サービスの単位数については御覧の通りです。</a:t>
            </a:r>
            <a:endParaRPr kumimoji="1" lang="en-US" altLang="ja-JP" dirty="0"/>
          </a:p>
          <a:p>
            <a:r>
              <a:rPr kumimoji="1" lang="ja-JP" altLang="en-US" dirty="0"/>
              <a:t>こちらも刈谷市の緩和基準通所型サービスの月額包括報酬より、</a:t>
            </a:r>
            <a:r>
              <a:rPr kumimoji="1" lang="en-US" altLang="ja-JP" dirty="0"/>
              <a:t>1</a:t>
            </a:r>
            <a:r>
              <a:rPr kumimoji="1" lang="ja-JP" altLang="en-US" dirty="0"/>
              <a:t>回あたりの単位数を算出しました。</a:t>
            </a:r>
            <a:endParaRPr kumimoji="1" lang="en-US" altLang="ja-JP" dirty="0"/>
          </a:p>
          <a:p>
            <a:pPr defTabSz="990752">
              <a:defRPr/>
            </a:pPr>
            <a:r>
              <a:rPr kumimoji="1" lang="ja-JP" altLang="en-US" dirty="0"/>
              <a:t>以上が、今回の改正における、単位数の詳細な変更点です。</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15</a:t>
            </a:fld>
            <a:endParaRPr kumimoji="1" lang="ja-JP" altLang="en-US"/>
          </a:p>
        </p:txBody>
      </p:sp>
    </p:spTree>
    <p:extLst>
      <p:ext uri="{BB962C8B-B14F-4D97-AF65-F5344CB8AC3E}">
        <p14:creationId xmlns:p14="http://schemas.microsoft.com/office/powerpoint/2010/main" val="3817896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続いては、これらの制度を導入するにあたって、どのような影響があるかについて説明します。</a:t>
            </a:r>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16</a:t>
            </a:fld>
            <a:endParaRPr kumimoji="1" lang="ja-JP" altLang="en-US"/>
          </a:p>
        </p:txBody>
      </p:sp>
    </p:spTree>
    <p:extLst>
      <p:ext uri="{BB962C8B-B14F-4D97-AF65-F5344CB8AC3E}">
        <p14:creationId xmlns:p14="http://schemas.microsoft.com/office/powerpoint/2010/main" val="1876924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利用者にとっての影響として</a:t>
            </a:r>
            <a:endParaRPr kumimoji="1" lang="en-US" altLang="ja-JP" dirty="0"/>
          </a:p>
          <a:p>
            <a:r>
              <a:rPr kumimoji="1" lang="ja-JP" altLang="en-US" dirty="0"/>
              <a:t>利用料の適正化、サービスの組み合わせが可能になることでの選択肢の拡大が挙げられます。</a:t>
            </a:r>
            <a:endParaRPr kumimoji="1" lang="en-US" altLang="ja-JP" dirty="0"/>
          </a:p>
          <a:p>
            <a:r>
              <a:rPr kumimoji="1" lang="ja-JP" altLang="en-US" dirty="0"/>
              <a:t>サービスの組み合わせ方については、後ほど説明させていただきます。</a:t>
            </a:r>
            <a:endParaRPr kumimoji="1" lang="en-US" altLang="ja-JP" dirty="0"/>
          </a:p>
          <a:p>
            <a:endParaRPr kumimoji="1" lang="en-US" altLang="ja-JP" dirty="0"/>
          </a:p>
          <a:p>
            <a:r>
              <a:rPr kumimoji="1" lang="ja-JP" altLang="en-US" dirty="0"/>
              <a:t>事業者様にとっての影響は、次に挙げる影響が考えられます。</a:t>
            </a:r>
            <a:endParaRPr kumimoji="1" lang="en-US" altLang="ja-JP" dirty="0"/>
          </a:p>
          <a:p>
            <a:r>
              <a:rPr kumimoji="1" lang="ja-JP" altLang="en-US" dirty="0"/>
              <a:t>・想定する回数に満たない分、報酬が減る</a:t>
            </a:r>
            <a:endParaRPr kumimoji="1" lang="en-US" altLang="ja-JP" dirty="0"/>
          </a:p>
          <a:p>
            <a:r>
              <a:rPr kumimoji="1" lang="ja-JP" altLang="en-US" dirty="0"/>
              <a:t>・利用者一人一人の利用回数の管理が必要になる</a:t>
            </a:r>
            <a:endParaRPr kumimoji="1" lang="en-US" altLang="ja-JP" dirty="0"/>
          </a:p>
          <a:p>
            <a:r>
              <a:rPr kumimoji="1" lang="ja-JP" altLang="en-US" dirty="0"/>
              <a:t>・重要事項説明時など、利用者への制度説明が必要になる</a:t>
            </a:r>
            <a:endParaRPr kumimoji="1" lang="en-US" altLang="ja-JP" dirty="0"/>
          </a:p>
          <a:p>
            <a:r>
              <a:rPr kumimoji="1" lang="ja-JP" altLang="en-US" dirty="0"/>
              <a:t>・契約書に記載してある料金表や、</a:t>
            </a:r>
            <a:r>
              <a:rPr kumimoji="1" lang="en-US" altLang="ja-JP" dirty="0"/>
              <a:t>HP</a:t>
            </a:r>
            <a:r>
              <a:rPr kumimoji="1" lang="ja-JP" altLang="en-US" dirty="0"/>
              <a:t>の更新など、事務量が増加する</a:t>
            </a:r>
            <a:endParaRPr kumimoji="1" lang="en-US" altLang="ja-JP" dirty="0"/>
          </a:p>
          <a:p>
            <a:endParaRPr kumimoji="1" lang="en-US" altLang="ja-JP" dirty="0"/>
          </a:p>
          <a:p>
            <a:r>
              <a:rPr kumimoji="1" lang="ja-JP" altLang="en-US" dirty="0"/>
              <a:t>以上の点についてお忙しいところ大変恐縮ではございますが、ご対応をお願いいたします。</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17</a:t>
            </a:fld>
            <a:endParaRPr kumimoji="1" lang="ja-JP" altLang="en-US"/>
          </a:p>
        </p:txBody>
      </p:sp>
    </p:spTree>
    <p:extLst>
      <p:ext uri="{BB962C8B-B14F-4D97-AF65-F5344CB8AC3E}">
        <p14:creationId xmlns:p14="http://schemas.microsoft.com/office/powerpoint/2010/main" val="304125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続いては、具体例を交えて利用と請求方法について説明いたします。</a:t>
            </a:r>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18</a:t>
            </a:fld>
            <a:endParaRPr kumimoji="1" lang="ja-JP" altLang="en-US"/>
          </a:p>
        </p:txBody>
      </p:sp>
    </p:spTree>
    <p:extLst>
      <p:ext uri="{BB962C8B-B14F-4D97-AF65-F5344CB8AC3E}">
        <p14:creationId xmlns:p14="http://schemas.microsoft.com/office/powerpoint/2010/main" val="782668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サービスの利用をするにあたっての主な留意点は次の通りです。</a:t>
            </a:r>
            <a:endParaRPr kumimoji="1" lang="en-US" altLang="ja-JP" dirty="0"/>
          </a:p>
          <a:p>
            <a:r>
              <a:rPr kumimoji="1" lang="en-US" altLang="ja-JP" dirty="0"/>
              <a:t>1</a:t>
            </a:r>
            <a:r>
              <a:rPr kumimoji="1" lang="ja-JP" altLang="en-US" dirty="0"/>
              <a:t>回あたりの単位数を原則とするため、利用者の状態や希望を考慮したうえで、必要な回数を定めてください。</a:t>
            </a:r>
            <a:endParaRPr kumimoji="1" lang="en-US" altLang="ja-JP" dirty="0"/>
          </a:p>
          <a:p>
            <a:r>
              <a:rPr kumimoji="1" lang="ja-JP" altLang="en-US" dirty="0"/>
              <a:t>利用者の希望とケアプランの目標を達成するのに必要なサービス利用回数が適正であれば、月</a:t>
            </a:r>
            <a:r>
              <a:rPr kumimoji="1" lang="en-US" altLang="ja-JP" dirty="0"/>
              <a:t>1</a:t>
            </a:r>
            <a:r>
              <a:rPr kumimoji="1" lang="ja-JP" altLang="en-US" dirty="0"/>
              <a:t>回からの利用も可能となります。</a:t>
            </a:r>
            <a:endParaRPr kumimoji="1" lang="en-US" altLang="ja-JP" dirty="0"/>
          </a:p>
          <a:p>
            <a:r>
              <a:rPr kumimoji="1" lang="ja-JP" altLang="en-US" dirty="0"/>
              <a:t>また、複数の事業所を組み合わせてのサービス利用や、従前相当と緩和基準のサービス併用も可能となりますが、</a:t>
            </a:r>
            <a:endParaRPr kumimoji="1" lang="en-US" altLang="ja-JP" dirty="0"/>
          </a:p>
          <a:p>
            <a:r>
              <a:rPr kumimoji="1" lang="ja-JP" altLang="en-US" dirty="0"/>
              <a:t>上限月額以下での請求になるように調整をお願いいたします。理由は具体例の際に説明させていただきます。</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19</a:t>
            </a:fld>
            <a:endParaRPr kumimoji="1" lang="ja-JP" altLang="en-US"/>
          </a:p>
        </p:txBody>
      </p:sp>
    </p:spTree>
    <p:extLst>
      <p:ext uri="{BB962C8B-B14F-4D97-AF65-F5344CB8AC3E}">
        <p14:creationId xmlns:p14="http://schemas.microsoft.com/office/powerpoint/2010/main" val="4170840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目次は御覧の通りです。</a:t>
            </a:r>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2</a:t>
            </a:fld>
            <a:endParaRPr kumimoji="1" lang="ja-JP" altLang="en-US"/>
          </a:p>
        </p:txBody>
      </p:sp>
    </p:spTree>
    <p:extLst>
      <p:ext uri="{BB962C8B-B14F-4D97-AF65-F5344CB8AC3E}">
        <p14:creationId xmlns:p14="http://schemas.microsoft.com/office/powerpoint/2010/main" val="1549490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ここからは、実際の利用例を用いながら説明いたします。</a:t>
            </a:r>
            <a:endParaRPr kumimoji="1" lang="en-US" altLang="ja-JP" dirty="0"/>
          </a:p>
          <a:p>
            <a:r>
              <a:rPr kumimoji="1" lang="ja-JP" altLang="en-US" dirty="0"/>
              <a:t>例</a:t>
            </a:r>
            <a:r>
              <a:rPr kumimoji="1" lang="en-US" altLang="ja-JP" dirty="0"/>
              <a:t>1₋1</a:t>
            </a:r>
            <a:r>
              <a:rPr kumimoji="1" lang="ja-JP" altLang="en-US" dirty="0"/>
              <a:t>です。</a:t>
            </a:r>
            <a:endParaRPr kumimoji="1" lang="en-US" altLang="ja-JP" dirty="0"/>
          </a:p>
          <a:p>
            <a:r>
              <a:rPr kumimoji="1" lang="ja-JP" altLang="en-US" dirty="0"/>
              <a:t>要支援１の方が従前相当通所型サービスを週</a:t>
            </a:r>
            <a:r>
              <a:rPr kumimoji="1" lang="en-US" altLang="ja-JP" dirty="0"/>
              <a:t>1</a:t>
            </a:r>
            <a:r>
              <a:rPr kumimoji="1" lang="ja-JP" altLang="en-US" dirty="0"/>
              <a:t>回程度利用予定の場合、（次のスライドへ）</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20</a:t>
            </a:fld>
            <a:endParaRPr kumimoji="1" lang="ja-JP" altLang="en-US"/>
          </a:p>
        </p:txBody>
      </p:sp>
    </p:spTree>
    <p:extLst>
      <p:ext uri="{BB962C8B-B14F-4D97-AF65-F5344CB8AC3E}">
        <p14:creationId xmlns:p14="http://schemas.microsoft.com/office/powerpoint/2010/main" val="3527883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436</a:t>
            </a:r>
            <a:r>
              <a:rPr kumimoji="1" lang="ja-JP" altLang="en-US" dirty="0"/>
              <a:t>単位</a:t>
            </a:r>
            <a:r>
              <a:rPr kumimoji="1" lang="en-US" altLang="ja-JP" dirty="0"/>
              <a:t>×4</a:t>
            </a:r>
            <a:r>
              <a:rPr kumimoji="1" lang="ja-JP" altLang="en-US" dirty="0"/>
              <a:t>回＝</a:t>
            </a:r>
            <a:r>
              <a:rPr kumimoji="1" lang="en-US" altLang="ja-JP" dirty="0"/>
              <a:t>1,744</a:t>
            </a:r>
            <a:r>
              <a:rPr kumimoji="1" lang="ja-JP" altLang="en-US" dirty="0"/>
              <a:t>単位となり、この単位数は上限月額を超えないため、</a:t>
            </a:r>
            <a:endParaRPr kumimoji="1" lang="en-US" altLang="ja-JP" dirty="0"/>
          </a:p>
          <a:p>
            <a:r>
              <a:rPr kumimoji="1" lang="ja-JP" altLang="en-US" dirty="0"/>
              <a:t>回数での請求となります。</a:t>
            </a:r>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21</a:t>
            </a:fld>
            <a:endParaRPr kumimoji="1" lang="ja-JP" altLang="en-US"/>
          </a:p>
        </p:txBody>
      </p:sp>
    </p:spTree>
    <p:extLst>
      <p:ext uri="{BB962C8B-B14F-4D97-AF65-F5344CB8AC3E}">
        <p14:creationId xmlns:p14="http://schemas.microsoft.com/office/powerpoint/2010/main" val="578396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例</a:t>
            </a:r>
            <a:r>
              <a:rPr kumimoji="1" lang="en-US" altLang="ja-JP" dirty="0"/>
              <a:t>1-2</a:t>
            </a:r>
            <a:r>
              <a:rPr kumimoji="1" lang="ja-JP" altLang="en-US" dirty="0"/>
              <a:t>です。</a:t>
            </a:r>
            <a:endParaRPr kumimoji="1" lang="en-US" altLang="ja-JP" dirty="0"/>
          </a:p>
          <a:p>
            <a:r>
              <a:rPr kumimoji="1" lang="ja-JP" altLang="en-US" dirty="0"/>
              <a:t>同じ状態像の方が、週</a:t>
            </a:r>
            <a:r>
              <a:rPr kumimoji="1" lang="en-US" altLang="ja-JP" dirty="0"/>
              <a:t>5</a:t>
            </a:r>
            <a:r>
              <a:rPr kumimoji="1" lang="ja-JP" altLang="en-US" dirty="0"/>
              <a:t>回ある曜日にサービスを利用したとします。</a:t>
            </a:r>
            <a:endParaRPr kumimoji="1" lang="en-US" altLang="ja-JP" dirty="0"/>
          </a:p>
          <a:p>
            <a:r>
              <a:rPr kumimoji="1" lang="ja-JP" altLang="en-US" dirty="0"/>
              <a:t>その場合の利用は、（次のスライドへ）</a:t>
            </a:r>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22</a:t>
            </a:fld>
            <a:endParaRPr kumimoji="1" lang="ja-JP" altLang="en-US"/>
          </a:p>
        </p:txBody>
      </p:sp>
    </p:spTree>
    <p:extLst>
      <p:ext uri="{BB962C8B-B14F-4D97-AF65-F5344CB8AC3E}">
        <p14:creationId xmlns:p14="http://schemas.microsoft.com/office/powerpoint/2010/main" val="3291275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436</a:t>
            </a:r>
            <a:r>
              <a:rPr kumimoji="1" lang="ja-JP" altLang="en-US" dirty="0"/>
              <a:t>単位</a:t>
            </a:r>
            <a:r>
              <a:rPr kumimoji="1" lang="en-US" altLang="ja-JP" dirty="0"/>
              <a:t>×5</a:t>
            </a:r>
            <a:r>
              <a:rPr kumimoji="1" lang="ja-JP" altLang="en-US" dirty="0"/>
              <a:t>回＝</a:t>
            </a:r>
            <a:r>
              <a:rPr kumimoji="1" lang="en-US" altLang="ja-JP" dirty="0"/>
              <a:t>2,180</a:t>
            </a:r>
            <a:r>
              <a:rPr kumimoji="1" lang="ja-JP" altLang="en-US" dirty="0"/>
              <a:t>単位となり、これは上限月額を超えるため、</a:t>
            </a:r>
            <a:r>
              <a:rPr kumimoji="1" lang="en-US" altLang="ja-JP" dirty="0"/>
              <a:t>1,798</a:t>
            </a:r>
            <a:r>
              <a:rPr kumimoji="1" lang="ja-JP" altLang="en-US" dirty="0"/>
              <a:t>単位での請求となります。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23</a:t>
            </a:fld>
            <a:endParaRPr kumimoji="1" lang="ja-JP" altLang="en-US"/>
          </a:p>
        </p:txBody>
      </p:sp>
    </p:spTree>
    <p:extLst>
      <p:ext uri="{BB962C8B-B14F-4D97-AF65-F5344CB8AC3E}">
        <p14:creationId xmlns:p14="http://schemas.microsoft.com/office/powerpoint/2010/main" val="2499906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続いて、要支援</a:t>
            </a:r>
            <a:r>
              <a:rPr kumimoji="1" lang="en-US" altLang="ja-JP" dirty="0"/>
              <a:t>2</a:t>
            </a:r>
            <a:r>
              <a:rPr kumimoji="1" lang="ja-JP" altLang="en-US" dirty="0"/>
              <a:t>の方が従前相当通所型サービスを週</a:t>
            </a:r>
            <a:r>
              <a:rPr kumimoji="1" lang="en-US" altLang="ja-JP" dirty="0"/>
              <a:t>2</a:t>
            </a:r>
            <a:r>
              <a:rPr kumimoji="1" lang="ja-JP" altLang="en-US" dirty="0"/>
              <a:t>回程度、</a:t>
            </a:r>
            <a:r>
              <a:rPr kumimoji="1" lang="en-US" altLang="ja-JP" dirty="0"/>
              <a:t>5</a:t>
            </a:r>
            <a:r>
              <a:rPr kumimoji="1" lang="ja-JP" altLang="en-US" dirty="0"/>
              <a:t>週ある曜日を含んで利用した場合です。</a:t>
            </a:r>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24</a:t>
            </a:fld>
            <a:endParaRPr kumimoji="1" lang="ja-JP" altLang="en-US"/>
          </a:p>
        </p:txBody>
      </p:sp>
    </p:spTree>
    <p:extLst>
      <p:ext uri="{BB962C8B-B14F-4D97-AF65-F5344CB8AC3E}">
        <p14:creationId xmlns:p14="http://schemas.microsoft.com/office/powerpoint/2010/main" val="4013771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9</a:t>
            </a:r>
            <a:r>
              <a:rPr kumimoji="1" lang="ja-JP" altLang="en-US" dirty="0"/>
              <a:t>回利用した場合は、</a:t>
            </a:r>
            <a:r>
              <a:rPr kumimoji="1" lang="en-US" altLang="ja-JP" dirty="0"/>
              <a:t>447</a:t>
            </a:r>
            <a:r>
              <a:rPr kumimoji="1" lang="ja-JP" altLang="en-US" dirty="0"/>
              <a:t>単位</a:t>
            </a:r>
            <a:r>
              <a:rPr kumimoji="1" lang="en-US" altLang="ja-JP" dirty="0"/>
              <a:t>×9</a:t>
            </a:r>
            <a:r>
              <a:rPr kumimoji="1" lang="ja-JP" altLang="en-US" dirty="0"/>
              <a:t>回＝</a:t>
            </a:r>
            <a:r>
              <a:rPr kumimoji="1" lang="en-US" altLang="ja-JP" dirty="0"/>
              <a:t>4,023</a:t>
            </a:r>
            <a:r>
              <a:rPr kumimoji="1" lang="ja-JP" altLang="en-US" dirty="0"/>
              <a:t>単位となり上限月額を超えるため、</a:t>
            </a:r>
            <a:r>
              <a:rPr kumimoji="1" lang="en-US" altLang="ja-JP" dirty="0"/>
              <a:t>3,621</a:t>
            </a:r>
            <a:r>
              <a:rPr kumimoji="1" lang="ja-JP" altLang="en-US" dirty="0"/>
              <a:t>単位での請求となります。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25</a:t>
            </a:fld>
            <a:endParaRPr kumimoji="1" lang="ja-JP" altLang="en-US"/>
          </a:p>
        </p:txBody>
      </p:sp>
    </p:spTree>
    <p:extLst>
      <p:ext uri="{BB962C8B-B14F-4D97-AF65-F5344CB8AC3E}">
        <p14:creationId xmlns:p14="http://schemas.microsoft.com/office/powerpoint/2010/main" val="683477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続いて、同じ状態像の方が</a:t>
            </a:r>
            <a:r>
              <a:rPr kumimoji="1" lang="en-US" altLang="ja-JP" dirty="0"/>
              <a:t>9</a:t>
            </a:r>
            <a:r>
              <a:rPr kumimoji="1" lang="ja-JP" altLang="en-US" dirty="0"/>
              <a:t>回利用予定のうち、</a:t>
            </a:r>
            <a:r>
              <a:rPr kumimoji="1" lang="en-US" altLang="ja-JP" dirty="0"/>
              <a:t>1</a:t>
            </a:r>
            <a:r>
              <a:rPr kumimoji="1" lang="ja-JP" altLang="en-US" dirty="0"/>
              <a:t>回だけ休んでしまった場合です。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26</a:t>
            </a:fld>
            <a:endParaRPr kumimoji="1" lang="ja-JP" altLang="en-US"/>
          </a:p>
        </p:txBody>
      </p:sp>
    </p:spTree>
    <p:extLst>
      <p:ext uri="{BB962C8B-B14F-4D97-AF65-F5344CB8AC3E}">
        <p14:creationId xmlns:p14="http://schemas.microsoft.com/office/powerpoint/2010/main" val="814479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この場合、</a:t>
            </a:r>
            <a:r>
              <a:rPr kumimoji="1" lang="en-US" altLang="ja-JP" dirty="0"/>
              <a:t>447</a:t>
            </a:r>
            <a:r>
              <a:rPr kumimoji="1" lang="ja-JP" altLang="en-US" dirty="0"/>
              <a:t>単位</a:t>
            </a:r>
            <a:r>
              <a:rPr kumimoji="1" lang="en-US" altLang="ja-JP" dirty="0"/>
              <a:t>×8</a:t>
            </a:r>
            <a:r>
              <a:rPr kumimoji="1" lang="ja-JP" altLang="en-US" dirty="0"/>
              <a:t>回で、</a:t>
            </a:r>
            <a:r>
              <a:rPr kumimoji="1" lang="en-US" altLang="ja-JP" dirty="0"/>
              <a:t>3,576</a:t>
            </a:r>
            <a:r>
              <a:rPr kumimoji="1" lang="ja-JP" altLang="en-US" dirty="0"/>
              <a:t>単位となり、上限月額である</a:t>
            </a:r>
            <a:r>
              <a:rPr kumimoji="1" lang="en-US" altLang="ja-JP" dirty="0"/>
              <a:t>3,621</a:t>
            </a:r>
            <a:r>
              <a:rPr kumimoji="1" lang="ja-JP" altLang="en-US" dirty="0"/>
              <a:t>単位を超えないため、回数での請求となります。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27</a:t>
            </a:fld>
            <a:endParaRPr kumimoji="1" lang="ja-JP" altLang="en-US"/>
          </a:p>
        </p:txBody>
      </p:sp>
    </p:spTree>
    <p:extLst>
      <p:ext uri="{BB962C8B-B14F-4D97-AF65-F5344CB8AC3E}">
        <p14:creationId xmlns:p14="http://schemas.microsoft.com/office/powerpoint/2010/main" val="20479041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ここまでのまとめです。</a:t>
            </a:r>
            <a:endParaRPr kumimoji="1" lang="en-US" altLang="ja-JP" dirty="0"/>
          </a:p>
          <a:p>
            <a:r>
              <a:rPr kumimoji="1" lang="ja-JP" altLang="en-US" dirty="0"/>
              <a:t>事業対象者・要支援</a:t>
            </a:r>
            <a:r>
              <a:rPr kumimoji="1" lang="en-US" altLang="ja-JP" dirty="0"/>
              <a:t>1</a:t>
            </a:r>
            <a:r>
              <a:rPr kumimoji="1" lang="ja-JP" altLang="en-US" dirty="0"/>
              <a:t>の方は、月</a:t>
            </a:r>
            <a:r>
              <a:rPr kumimoji="1" lang="en-US" altLang="ja-JP" dirty="0"/>
              <a:t>4</a:t>
            </a:r>
            <a:r>
              <a:rPr kumimoji="1" lang="ja-JP" altLang="en-US" dirty="0"/>
              <a:t>回までは</a:t>
            </a:r>
            <a:r>
              <a:rPr kumimoji="1" lang="en-US" altLang="ja-JP" dirty="0"/>
              <a:t>1</a:t>
            </a:r>
            <a:r>
              <a:rPr kumimoji="1" lang="ja-JP" altLang="en-US" dirty="0"/>
              <a:t>回分の単位数で請求してください。月</a:t>
            </a:r>
            <a:r>
              <a:rPr kumimoji="1" lang="en-US" altLang="ja-JP" dirty="0"/>
              <a:t>5</a:t>
            </a:r>
            <a:r>
              <a:rPr kumimoji="1" lang="ja-JP" altLang="en-US" dirty="0"/>
              <a:t>回になる場合は上限月額での請求をお願いします。</a:t>
            </a:r>
            <a:endParaRPr kumimoji="1" lang="en-US" altLang="ja-JP" dirty="0"/>
          </a:p>
          <a:p>
            <a:r>
              <a:rPr kumimoji="1" lang="ja-JP" altLang="en-US" dirty="0"/>
              <a:t>要支援</a:t>
            </a:r>
            <a:r>
              <a:rPr kumimoji="1" lang="en-US" altLang="ja-JP" dirty="0"/>
              <a:t>2</a:t>
            </a:r>
            <a:r>
              <a:rPr kumimoji="1" lang="ja-JP" altLang="en-US" dirty="0"/>
              <a:t>の方は、月</a:t>
            </a:r>
            <a:r>
              <a:rPr kumimoji="1" lang="en-US" altLang="ja-JP" dirty="0"/>
              <a:t>8</a:t>
            </a:r>
            <a:r>
              <a:rPr kumimoji="1" lang="ja-JP" altLang="en-US" dirty="0"/>
              <a:t>回までは</a:t>
            </a:r>
            <a:r>
              <a:rPr kumimoji="1" lang="en-US" altLang="ja-JP" dirty="0"/>
              <a:t>1</a:t>
            </a:r>
            <a:r>
              <a:rPr kumimoji="1" lang="ja-JP" altLang="en-US" dirty="0"/>
              <a:t>回分の単位数で請求、月</a:t>
            </a:r>
            <a:r>
              <a:rPr kumimoji="1" lang="en-US" altLang="ja-JP" dirty="0"/>
              <a:t>9</a:t>
            </a:r>
            <a:r>
              <a:rPr kumimoji="1" lang="ja-JP" altLang="en-US" dirty="0"/>
              <a:t>回以上になる場合は上限月額での請求をお願いします。</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28</a:t>
            </a:fld>
            <a:endParaRPr kumimoji="1" lang="ja-JP" altLang="en-US"/>
          </a:p>
        </p:txBody>
      </p:sp>
    </p:spTree>
    <p:extLst>
      <p:ext uri="{BB962C8B-B14F-4D97-AF65-F5344CB8AC3E}">
        <p14:creationId xmlns:p14="http://schemas.microsoft.com/office/powerpoint/2010/main" val="6393542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続いて、例</a:t>
            </a:r>
            <a:r>
              <a:rPr kumimoji="1" lang="en-US" altLang="ja-JP" dirty="0"/>
              <a:t>3</a:t>
            </a:r>
            <a:r>
              <a:rPr kumimoji="1" lang="ja-JP" altLang="en-US" dirty="0"/>
              <a:t>₋</a:t>
            </a:r>
            <a:r>
              <a:rPr kumimoji="1" lang="en-US" altLang="ja-JP" dirty="0"/>
              <a:t>1</a:t>
            </a:r>
            <a:r>
              <a:rPr kumimoji="1" lang="ja-JP" altLang="en-US" dirty="0"/>
              <a:t>です。</a:t>
            </a:r>
            <a:endParaRPr kumimoji="1" lang="en-US" altLang="ja-JP" dirty="0"/>
          </a:p>
          <a:p>
            <a:r>
              <a:rPr kumimoji="1" lang="ja-JP" altLang="en-US" dirty="0"/>
              <a:t>要支援</a:t>
            </a:r>
            <a:r>
              <a:rPr kumimoji="1" lang="en-US" altLang="ja-JP" dirty="0"/>
              <a:t>1</a:t>
            </a:r>
            <a:r>
              <a:rPr kumimoji="1" lang="ja-JP" altLang="en-US" dirty="0"/>
              <a:t>の方が同一の事業所で、従前相当通所型サービスを</a:t>
            </a:r>
            <a:r>
              <a:rPr kumimoji="1" lang="en-US" altLang="ja-JP" dirty="0"/>
              <a:t>2</a:t>
            </a:r>
            <a:r>
              <a:rPr kumimoji="1" lang="ja-JP" altLang="en-US" dirty="0"/>
              <a:t>回緩和基準通所型サービスを</a:t>
            </a:r>
            <a:r>
              <a:rPr kumimoji="1" lang="en-US" altLang="ja-JP" dirty="0"/>
              <a:t>2</a:t>
            </a:r>
            <a:r>
              <a:rPr kumimoji="1" lang="ja-JP" altLang="en-US" dirty="0"/>
              <a:t>回利用した場合です。</a:t>
            </a:r>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29</a:t>
            </a:fld>
            <a:endParaRPr kumimoji="1" lang="ja-JP" altLang="en-US"/>
          </a:p>
        </p:txBody>
      </p:sp>
    </p:spTree>
    <p:extLst>
      <p:ext uri="{BB962C8B-B14F-4D97-AF65-F5344CB8AC3E}">
        <p14:creationId xmlns:p14="http://schemas.microsoft.com/office/powerpoint/2010/main" val="3136833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はじめに、今回の改正に至った刈谷市の現状をお伝えします。</a:t>
            </a:r>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3</a:t>
            </a:fld>
            <a:endParaRPr kumimoji="1" lang="ja-JP" altLang="en-US"/>
          </a:p>
        </p:txBody>
      </p:sp>
    </p:spTree>
    <p:extLst>
      <p:ext uri="{BB962C8B-B14F-4D97-AF65-F5344CB8AC3E}">
        <p14:creationId xmlns:p14="http://schemas.microsoft.com/office/powerpoint/2010/main" val="17583217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この場合、従前相当サービスを</a:t>
            </a:r>
            <a:r>
              <a:rPr kumimoji="1" lang="en-US" altLang="ja-JP" dirty="0"/>
              <a:t>2</a:t>
            </a:r>
            <a:r>
              <a:rPr kumimoji="1" lang="ja-JP" altLang="en-US" dirty="0"/>
              <a:t>回なので、</a:t>
            </a:r>
            <a:r>
              <a:rPr kumimoji="1" lang="en-US" altLang="ja-JP" dirty="0"/>
              <a:t>436</a:t>
            </a:r>
            <a:r>
              <a:rPr kumimoji="1" lang="ja-JP" altLang="en-US" dirty="0"/>
              <a:t>単位</a:t>
            </a:r>
            <a:r>
              <a:rPr kumimoji="1" lang="en-US" altLang="ja-JP" dirty="0"/>
              <a:t>×2</a:t>
            </a:r>
            <a:r>
              <a:rPr kumimoji="1" lang="ja-JP" altLang="en-US" dirty="0"/>
              <a:t>回＝</a:t>
            </a:r>
            <a:r>
              <a:rPr kumimoji="1" lang="en-US" altLang="ja-JP" dirty="0"/>
              <a:t>872</a:t>
            </a:r>
            <a:r>
              <a:rPr kumimoji="1" lang="ja-JP" altLang="en-US" dirty="0"/>
              <a:t>単位、</a:t>
            </a:r>
            <a:endParaRPr kumimoji="1" lang="en-US" altLang="ja-JP" dirty="0"/>
          </a:p>
          <a:p>
            <a:r>
              <a:rPr kumimoji="1" lang="ja-JP" altLang="en-US" dirty="0"/>
              <a:t>緩和基準サービスを</a:t>
            </a:r>
            <a:r>
              <a:rPr kumimoji="1" lang="en-US" altLang="ja-JP" dirty="0"/>
              <a:t>2</a:t>
            </a:r>
            <a:r>
              <a:rPr kumimoji="1" lang="ja-JP" altLang="en-US" dirty="0"/>
              <a:t>回なので、</a:t>
            </a:r>
            <a:r>
              <a:rPr kumimoji="1" lang="en-US" altLang="ja-JP" dirty="0"/>
              <a:t>319</a:t>
            </a:r>
            <a:r>
              <a:rPr kumimoji="1" lang="ja-JP" altLang="en-US" dirty="0"/>
              <a:t>回</a:t>
            </a:r>
            <a:r>
              <a:rPr kumimoji="1" lang="en-US" altLang="ja-JP" dirty="0"/>
              <a:t>×2</a:t>
            </a:r>
            <a:r>
              <a:rPr kumimoji="1" lang="ja-JP" altLang="en-US" dirty="0"/>
              <a:t>回＝</a:t>
            </a:r>
            <a:r>
              <a:rPr kumimoji="1" lang="en-US" altLang="ja-JP" dirty="0"/>
              <a:t>638</a:t>
            </a:r>
            <a:r>
              <a:rPr kumimoji="1" lang="ja-JP" altLang="en-US" dirty="0"/>
              <a:t>単位、</a:t>
            </a:r>
            <a:endParaRPr kumimoji="1" lang="en-US" altLang="ja-JP" dirty="0"/>
          </a:p>
          <a:p>
            <a:r>
              <a:rPr kumimoji="1" lang="ja-JP" altLang="en-US" dirty="0"/>
              <a:t>合計で</a:t>
            </a:r>
            <a:r>
              <a:rPr kumimoji="1" lang="en-US" altLang="ja-JP" dirty="0"/>
              <a:t>1,510</a:t>
            </a:r>
            <a:r>
              <a:rPr kumimoji="1" lang="ja-JP" altLang="en-US" dirty="0"/>
              <a:t>単位となり、上限月額を超えないため、</a:t>
            </a:r>
            <a:r>
              <a:rPr kumimoji="1" lang="en-US" altLang="ja-JP" dirty="0"/>
              <a:t>1,510</a:t>
            </a:r>
            <a:r>
              <a:rPr kumimoji="1" lang="ja-JP" altLang="en-US" dirty="0"/>
              <a:t>単位での請求となります。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30</a:t>
            </a:fld>
            <a:endParaRPr kumimoji="1" lang="ja-JP" altLang="en-US"/>
          </a:p>
        </p:txBody>
      </p:sp>
    </p:spTree>
    <p:extLst>
      <p:ext uri="{BB962C8B-B14F-4D97-AF65-F5344CB8AC3E}">
        <p14:creationId xmlns:p14="http://schemas.microsoft.com/office/powerpoint/2010/main" val="38526030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例</a:t>
            </a:r>
            <a:r>
              <a:rPr kumimoji="1" lang="en-US" altLang="ja-JP" dirty="0"/>
              <a:t>3</a:t>
            </a:r>
            <a:r>
              <a:rPr kumimoji="1" lang="ja-JP" altLang="en-US" dirty="0"/>
              <a:t>₋</a:t>
            </a:r>
            <a:r>
              <a:rPr kumimoji="1" lang="en-US" altLang="ja-JP" dirty="0"/>
              <a:t>2</a:t>
            </a:r>
            <a:r>
              <a:rPr kumimoji="1" lang="ja-JP" altLang="en-US" dirty="0"/>
              <a:t>は、要支援</a:t>
            </a:r>
            <a:r>
              <a:rPr kumimoji="1" lang="en-US" altLang="ja-JP" dirty="0"/>
              <a:t>1</a:t>
            </a:r>
            <a:r>
              <a:rPr kumimoji="1" lang="ja-JP" altLang="en-US" dirty="0"/>
              <a:t>の方が異なる事業所で同じサービスを</a:t>
            </a:r>
            <a:r>
              <a:rPr kumimoji="1" lang="en-US" altLang="ja-JP" dirty="0"/>
              <a:t>2</a:t>
            </a:r>
            <a:r>
              <a:rPr kumimoji="1" lang="ja-JP" altLang="en-US" dirty="0"/>
              <a:t>回ずつ利用した場合です。</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31</a:t>
            </a:fld>
            <a:endParaRPr kumimoji="1" lang="ja-JP" altLang="en-US"/>
          </a:p>
        </p:txBody>
      </p:sp>
    </p:spTree>
    <p:extLst>
      <p:ext uri="{BB962C8B-B14F-4D97-AF65-F5344CB8AC3E}">
        <p14:creationId xmlns:p14="http://schemas.microsoft.com/office/powerpoint/2010/main" val="37416122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この場合、</a:t>
            </a:r>
            <a:r>
              <a:rPr kumimoji="1" lang="en-US" altLang="ja-JP" dirty="0"/>
              <a:t>A</a:t>
            </a:r>
            <a:r>
              <a:rPr kumimoji="1" lang="ja-JP" altLang="en-US" dirty="0"/>
              <a:t>事業所、</a:t>
            </a:r>
            <a:r>
              <a:rPr kumimoji="1" lang="en-US" altLang="ja-JP" dirty="0"/>
              <a:t>B</a:t>
            </a:r>
            <a:r>
              <a:rPr kumimoji="1" lang="ja-JP" altLang="en-US" dirty="0"/>
              <a:t>事業所にそれぞれ</a:t>
            </a:r>
            <a:r>
              <a:rPr kumimoji="1" lang="en-US" altLang="ja-JP" dirty="0"/>
              <a:t>2</a:t>
            </a:r>
            <a:r>
              <a:rPr kumimoji="1" lang="ja-JP" altLang="en-US" dirty="0"/>
              <a:t>回分ずつ報酬の支払いをします。</a:t>
            </a:r>
            <a:endParaRPr kumimoji="1" lang="en-US" altLang="ja-JP" dirty="0"/>
          </a:p>
          <a:p>
            <a:r>
              <a:rPr kumimoji="1" lang="ja-JP" altLang="en-US" dirty="0"/>
              <a:t>ここで、ご注意いただきたいのが、（スライド次へ）</a:t>
            </a:r>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32</a:t>
            </a:fld>
            <a:endParaRPr kumimoji="1" lang="ja-JP" altLang="en-US"/>
          </a:p>
        </p:txBody>
      </p:sp>
    </p:spTree>
    <p:extLst>
      <p:ext uri="{BB962C8B-B14F-4D97-AF65-F5344CB8AC3E}">
        <p14:creationId xmlns:p14="http://schemas.microsoft.com/office/powerpoint/2010/main" val="35251756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図のような利用となる場合、先ほど留意点でお伝えした通り、上限月額を日割り計算しようとしても、</a:t>
            </a:r>
            <a:endParaRPr kumimoji="1" lang="en-US" altLang="ja-JP" dirty="0"/>
          </a:p>
          <a:p>
            <a:r>
              <a:rPr kumimoji="1" lang="ja-JP" altLang="en-US" dirty="0"/>
              <a:t>起算日の都合上できません。</a:t>
            </a:r>
            <a:endParaRPr kumimoji="1" lang="en-US" altLang="ja-JP" dirty="0"/>
          </a:p>
          <a:p>
            <a:r>
              <a:rPr kumimoji="1" lang="en-US" altLang="ja-JP" dirty="0"/>
              <a:t>5</a:t>
            </a:r>
            <a:r>
              <a:rPr kumimoji="1" lang="ja-JP" altLang="en-US" dirty="0"/>
              <a:t>週目については、介護保険の給付上、お支払いはできませんが、</a:t>
            </a:r>
            <a:endParaRPr kumimoji="1" lang="en-US" altLang="ja-JP" dirty="0"/>
          </a:p>
          <a:p>
            <a:r>
              <a:rPr kumimoji="1" lang="ja-JP" altLang="en-US" dirty="0"/>
              <a:t>事業所が</a:t>
            </a:r>
            <a:r>
              <a:rPr kumimoji="1" lang="en-US" altLang="ja-JP" dirty="0"/>
              <a:t>5</a:t>
            </a:r>
            <a:r>
              <a:rPr kumimoji="1" lang="ja-JP" altLang="en-US" dirty="0"/>
              <a:t>週目の利用を受け入れる場合、利用者に説明していただいたうえで、自費での利用をすることは可能です。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33</a:t>
            </a:fld>
            <a:endParaRPr kumimoji="1" lang="ja-JP" altLang="en-US"/>
          </a:p>
        </p:txBody>
      </p:sp>
    </p:spTree>
    <p:extLst>
      <p:ext uri="{BB962C8B-B14F-4D97-AF65-F5344CB8AC3E}">
        <p14:creationId xmlns:p14="http://schemas.microsoft.com/office/powerpoint/2010/main" val="760265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続いて、要支援</a:t>
            </a:r>
            <a:r>
              <a:rPr kumimoji="1" lang="en-US" altLang="ja-JP" dirty="0"/>
              <a:t>2</a:t>
            </a:r>
            <a:r>
              <a:rPr kumimoji="1" lang="ja-JP" altLang="en-US" dirty="0"/>
              <a:t>の方が従前相当訪問型サービスの標準的な内容のサービスを週</a:t>
            </a:r>
            <a:r>
              <a:rPr kumimoji="1" lang="en-US" altLang="ja-JP" dirty="0"/>
              <a:t>2</a:t>
            </a:r>
            <a:r>
              <a:rPr kumimoji="1" lang="ja-JP" altLang="en-US" dirty="0"/>
              <a:t>回程度利用予定の場合です。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34</a:t>
            </a:fld>
            <a:endParaRPr kumimoji="1" lang="ja-JP" altLang="en-US"/>
          </a:p>
        </p:txBody>
      </p:sp>
    </p:spTree>
    <p:extLst>
      <p:ext uri="{BB962C8B-B14F-4D97-AF65-F5344CB8AC3E}">
        <p14:creationId xmlns:p14="http://schemas.microsoft.com/office/powerpoint/2010/main" val="17389945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標準的な内容のサービスの単位は</a:t>
            </a:r>
            <a:r>
              <a:rPr kumimoji="1" lang="en-US" altLang="ja-JP" dirty="0"/>
              <a:t>287</a:t>
            </a:r>
            <a:r>
              <a:rPr kumimoji="1" lang="ja-JP" altLang="en-US" dirty="0"/>
              <a:t>単位です。</a:t>
            </a:r>
            <a:endParaRPr kumimoji="1" lang="en-US" altLang="ja-JP" dirty="0"/>
          </a:p>
          <a:p>
            <a:r>
              <a:rPr kumimoji="1" lang="ja-JP" altLang="en-US" dirty="0"/>
              <a:t>月</a:t>
            </a:r>
            <a:r>
              <a:rPr kumimoji="1" lang="en-US" altLang="ja-JP" dirty="0"/>
              <a:t>9</a:t>
            </a:r>
            <a:r>
              <a:rPr kumimoji="1" lang="ja-JP" altLang="en-US" dirty="0"/>
              <a:t>回利用予定の場合は、</a:t>
            </a:r>
            <a:r>
              <a:rPr kumimoji="1" lang="en-US" altLang="ja-JP" dirty="0"/>
              <a:t>2,538</a:t>
            </a:r>
            <a:r>
              <a:rPr kumimoji="1" lang="ja-JP" altLang="en-US" dirty="0"/>
              <a:t>単位となり、上限月額を超えるため、</a:t>
            </a:r>
            <a:r>
              <a:rPr kumimoji="1" lang="en-US" altLang="ja-JP" dirty="0"/>
              <a:t>2,349</a:t>
            </a:r>
            <a:r>
              <a:rPr kumimoji="1" lang="ja-JP" altLang="en-US" dirty="0"/>
              <a:t>単位での請求となります。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35</a:t>
            </a:fld>
            <a:endParaRPr kumimoji="1" lang="ja-JP" altLang="en-US"/>
          </a:p>
        </p:txBody>
      </p:sp>
    </p:spTree>
    <p:extLst>
      <p:ext uri="{BB962C8B-B14F-4D97-AF65-F5344CB8AC3E}">
        <p14:creationId xmlns:p14="http://schemas.microsoft.com/office/powerpoint/2010/main" val="42029207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続いて、要支援</a:t>
            </a:r>
            <a:r>
              <a:rPr kumimoji="1" lang="en-US" altLang="ja-JP" dirty="0"/>
              <a:t>2</a:t>
            </a:r>
            <a:r>
              <a:rPr kumimoji="1" lang="ja-JP" altLang="en-US" dirty="0"/>
              <a:t>の方が、従前相当訪問型サービスの標準的な内容のサービス</a:t>
            </a:r>
            <a:r>
              <a:rPr kumimoji="1" lang="en-US" altLang="ja-JP" dirty="0"/>
              <a:t>5</a:t>
            </a:r>
            <a:r>
              <a:rPr kumimoji="1" lang="ja-JP" altLang="en-US" dirty="0"/>
              <a:t>回と生活援助中心のサービス</a:t>
            </a:r>
            <a:r>
              <a:rPr kumimoji="1" lang="en-US" altLang="ja-JP" dirty="0"/>
              <a:t>45</a:t>
            </a:r>
            <a:r>
              <a:rPr kumimoji="1" lang="ja-JP" altLang="en-US" dirty="0"/>
              <a:t>分以上を</a:t>
            </a:r>
            <a:r>
              <a:rPr kumimoji="1" lang="en-US" altLang="ja-JP" dirty="0"/>
              <a:t>4</a:t>
            </a:r>
            <a:r>
              <a:rPr kumimoji="1" lang="ja-JP" altLang="en-US" dirty="0"/>
              <a:t>回使った場合です。</a:t>
            </a:r>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36</a:t>
            </a:fld>
            <a:endParaRPr kumimoji="1" lang="ja-JP" altLang="en-US"/>
          </a:p>
        </p:txBody>
      </p:sp>
    </p:spTree>
    <p:extLst>
      <p:ext uri="{BB962C8B-B14F-4D97-AF65-F5344CB8AC3E}">
        <p14:creationId xmlns:p14="http://schemas.microsoft.com/office/powerpoint/2010/main" val="33930262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標準的な内容のサービスは</a:t>
            </a:r>
            <a:r>
              <a:rPr kumimoji="1" lang="en-US" altLang="ja-JP" dirty="0"/>
              <a:t>287</a:t>
            </a:r>
            <a:r>
              <a:rPr kumimoji="1" lang="ja-JP" altLang="en-US" dirty="0"/>
              <a:t>単位</a:t>
            </a:r>
            <a:r>
              <a:rPr kumimoji="1" lang="en-US" altLang="ja-JP" dirty="0"/>
              <a:t>×5</a:t>
            </a:r>
            <a:r>
              <a:rPr kumimoji="1" lang="ja-JP" altLang="en-US" dirty="0"/>
              <a:t>回で</a:t>
            </a:r>
            <a:r>
              <a:rPr kumimoji="1" lang="en-US" altLang="ja-JP" dirty="0"/>
              <a:t>1,435</a:t>
            </a:r>
            <a:r>
              <a:rPr kumimoji="1" lang="ja-JP" altLang="en-US" dirty="0"/>
              <a:t>単位、生活援助中心のサービスの</a:t>
            </a:r>
            <a:r>
              <a:rPr kumimoji="1" lang="en-US" altLang="ja-JP" dirty="0"/>
              <a:t>45</a:t>
            </a:r>
            <a:r>
              <a:rPr kumimoji="1" lang="ja-JP" altLang="en-US" dirty="0"/>
              <a:t>分以上の単位数は</a:t>
            </a:r>
            <a:r>
              <a:rPr kumimoji="1" lang="en-US" altLang="ja-JP" dirty="0"/>
              <a:t>220</a:t>
            </a:r>
            <a:r>
              <a:rPr kumimoji="1" lang="ja-JP" altLang="en-US" dirty="0"/>
              <a:t>単位なので、</a:t>
            </a:r>
            <a:endParaRPr kumimoji="1" lang="en-US" altLang="ja-JP" dirty="0"/>
          </a:p>
          <a:p>
            <a:r>
              <a:rPr kumimoji="1" lang="en-US" altLang="ja-JP" dirty="0"/>
              <a:t>220</a:t>
            </a:r>
            <a:r>
              <a:rPr kumimoji="1" lang="ja-JP" altLang="en-US" dirty="0"/>
              <a:t>単位</a:t>
            </a:r>
            <a:r>
              <a:rPr kumimoji="1" lang="en-US" altLang="ja-JP" dirty="0"/>
              <a:t>×4</a:t>
            </a:r>
            <a:r>
              <a:rPr kumimoji="1" lang="ja-JP" altLang="en-US" dirty="0"/>
              <a:t>回で</a:t>
            </a:r>
            <a:r>
              <a:rPr kumimoji="1" lang="en-US" altLang="ja-JP" dirty="0"/>
              <a:t>880</a:t>
            </a:r>
            <a:r>
              <a:rPr kumimoji="1" lang="ja-JP" altLang="en-US" dirty="0"/>
              <a:t>単位、この合計は</a:t>
            </a:r>
            <a:r>
              <a:rPr kumimoji="1" lang="en-US" altLang="ja-JP" dirty="0"/>
              <a:t>2,315</a:t>
            </a:r>
            <a:r>
              <a:rPr kumimoji="1" lang="ja-JP" altLang="en-US" dirty="0"/>
              <a:t>単位となります。これは上限月額以下なので、回数での請求となります。</a:t>
            </a:r>
            <a:endParaRPr kumimoji="1" lang="en-US" altLang="ja-JP" dirty="0"/>
          </a:p>
          <a:p>
            <a:r>
              <a:rPr kumimoji="1" lang="ja-JP" altLang="en-US" dirty="0"/>
              <a:t>ここまで、実際の利用例を用いて、説明いたしました。</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37</a:t>
            </a:fld>
            <a:endParaRPr kumimoji="1" lang="ja-JP" altLang="en-US"/>
          </a:p>
        </p:txBody>
      </p:sp>
    </p:spTree>
    <p:extLst>
      <p:ext uri="{BB962C8B-B14F-4D97-AF65-F5344CB8AC3E}">
        <p14:creationId xmlns:p14="http://schemas.microsoft.com/office/powerpoint/2010/main" val="30510748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最後に関係者の皆様に確認していただきたい事項をまとめましたので、</a:t>
            </a:r>
            <a:endParaRPr kumimoji="1" lang="en-US" altLang="ja-JP" dirty="0"/>
          </a:p>
          <a:p>
            <a:r>
              <a:rPr kumimoji="1" lang="ja-JP" altLang="en-US" dirty="0"/>
              <a:t>説明させていただきます。</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38</a:t>
            </a:fld>
            <a:endParaRPr kumimoji="1" lang="ja-JP" altLang="en-US"/>
          </a:p>
        </p:txBody>
      </p:sp>
    </p:spTree>
    <p:extLst>
      <p:ext uri="{BB962C8B-B14F-4D97-AF65-F5344CB8AC3E}">
        <p14:creationId xmlns:p14="http://schemas.microsoft.com/office/powerpoint/2010/main" val="5966331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まずサービス事業所の皆様へのお願いです。</a:t>
            </a:r>
            <a:endParaRPr kumimoji="1" lang="en-US" altLang="ja-JP" dirty="0"/>
          </a:p>
          <a:p>
            <a:r>
              <a:rPr kumimoji="1" lang="ja-JP" altLang="en-US" dirty="0"/>
              <a:t>サービスコードについて、名称変更・一部追加になりますので、ご確認をよろしくお願いいたします。</a:t>
            </a:r>
            <a:endParaRPr kumimoji="1" lang="en-US" altLang="ja-JP" dirty="0"/>
          </a:p>
          <a:p>
            <a:r>
              <a:rPr kumimoji="1" lang="ja-JP" altLang="en-US" dirty="0"/>
              <a:t>二つ目に、サービス提供票の確認です。</a:t>
            </a:r>
            <a:endParaRPr kumimoji="1" lang="en-US" altLang="ja-JP" dirty="0"/>
          </a:p>
          <a:p>
            <a:r>
              <a:rPr kumimoji="1" lang="ja-JP" altLang="en-US" dirty="0"/>
              <a:t>利用者や月によって、利用できる回数が変動するため、日付と回数の管理をお願いいたします。</a:t>
            </a:r>
            <a:endParaRPr kumimoji="1" lang="en-US" altLang="ja-JP" dirty="0"/>
          </a:p>
          <a:p>
            <a:r>
              <a:rPr kumimoji="1" lang="ja-JP" altLang="en-US" dirty="0"/>
              <a:t>三つ目に、料金表やキャンセル料についてなど、必要に応じて重要事項説明書等の見直しをお願いいたします。</a:t>
            </a:r>
            <a:endParaRPr kumimoji="1" lang="en-US" altLang="ja-JP" dirty="0"/>
          </a:p>
          <a:p>
            <a:r>
              <a:rPr kumimoji="1" lang="ja-JP" altLang="en-US" dirty="0"/>
              <a:t>ただし、上限月額になってしまった場合や日割り請求の場合は、回数の概念が無くなるため、キャンセル料の徴収はできません。</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39</a:t>
            </a:fld>
            <a:endParaRPr kumimoji="1" lang="ja-JP" altLang="en-US"/>
          </a:p>
        </p:txBody>
      </p:sp>
    </p:spTree>
    <p:extLst>
      <p:ext uri="{BB962C8B-B14F-4D97-AF65-F5344CB8AC3E}">
        <p14:creationId xmlns:p14="http://schemas.microsoft.com/office/powerpoint/2010/main" val="4059436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本市の総合事業では、御覧のような現状があげられます。</a:t>
            </a:r>
            <a:endParaRPr kumimoji="1" lang="en-US" altLang="ja-JP" dirty="0"/>
          </a:p>
          <a:p>
            <a:r>
              <a:rPr kumimoji="1" lang="ja-JP" altLang="en-US" dirty="0"/>
              <a:t>一つ目は、利用回数に関わらず、月額包括報酬での支払いであるため、利用者の金銭面の負担が増加していることです。</a:t>
            </a:r>
            <a:endParaRPr kumimoji="1" lang="en-US" altLang="ja-JP" dirty="0"/>
          </a:p>
          <a:p>
            <a:r>
              <a:rPr kumimoji="1" lang="ja-JP" altLang="en-US" dirty="0"/>
              <a:t>例として、</a:t>
            </a:r>
            <a:r>
              <a:rPr lang="ja-JP" altLang="en-US" sz="1300" dirty="0">
                <a:latin typeface="UD デジタル 教科書体 NK-R" panose="02020400000000000000" pitchFamily="18" charset="-128"/>
                <a:ea typeface="UD デジタル 教科書体 NK-R" panose="02020400000000000000" pitchFamily="18" charset="-128"/>
              </a:rPr>
              <a:t>月</a:t>
            </a:r>
            <a:r>
              <a:rPr lang="en-US" altLang="ja-JP" sz="1300" dirty="0">
                <a:latin typeface="UD デジタル 教科書体 NK-R" panose="02020400000000000000" pitchFamily="18" charset="-128"/>
                <a:ea typeface="UD デジタル 教科書体 NK-R" panose="02020400000000000000" pitchFamily="18" charset="-128"/>
              </a:rPr>
              <a:t>4</a:t>
            </a:r>
            <a:r>
              <a:rPr lang="ja-JP" altLang="en-US" sz="1300" dirty="0">
                <a:latin typeface="UD デジタル 教科書体 NK-R" panose="02020400000000000000" pitchFamily="18" charset="-128"/>
                <a:ea typeface="UD デジタル 教科書体 NK-R" panose="02020400000000000000" pitchFamily="18" charset="-128"/>
              </a:rPr>
              <a:t>回デイサービスに通う予定の利用者が、月</a:t>
            </a:r>
            <a:r>
              <a:rPr lang="en-US" altLang="ja-JP" sz="1300" dirty="0">
                <a:latin typeface="UD デジタル 教科書体 NK-R" panose="02020400000000000000" pitchFamily="18" charset="-128"/>
                <a:ea typeface="UD デジタル 教科書体 NK-R" panose="02020400000000000000" pitchFamily="18" charset="-128"/>
              </a:rPr>
              <a:t>1</a:t>
            </a:r>
            <a:r>
              <a:rPr lang="ja-JP" altLang="en-US" sz="1300" dirty="0">
                <a:latin typeface="UD デジタル 教科書体 NK-R" panose="02020400000000000000" pitchFamily="18" charset="-128"/>
                <a:ea typeface="UD デジタル 教科書体 NK-R" panose="02020400000000000000" pitchFamily="18" charset="-128"/>
              </a:rPr>
              <a:t>回の利用だったとしても</a:t>
            </a:r>
            <a:r>
              <a:rPr lang="en-US" altLang="ja-JP" sz="1300" dirty="0">
                <a:latin typeface="UD デジタル 教科書体 NK-R" panose="02020400000000000000" pitchFamily="18" charset="-128"/>
                <a:ea typeface="UD デジタル 教科書体 NK-R" panose="02020400000000000000" pitchFamily="18" charset="-128"/>
              </a:rPr>
              <a:t>4</a:t>
            </a:r>
            <a:r>
              <a:rPr lang="ja-JP" altLang="en-US" sz="1300" dirty="0">
                <a:latin typeface="UD デジタル 教科書体 NK-R" panose="02020400000000000000" pitchFamily="18" charset="-128"/>
                <a:ea typeface="UD デジタル 教科書体 NK-R" panose="02020400000000000000" pitchFamily="18" charset="-128"/>
              </a:rPr>
              <a:t>回分の利用料を支払っている例などが挙げられます。</a:t>
            </a:r>
            <a:endParaRPr kumimoji="1" lang="en-US" altLang="ja-JP" dirty="0"/>
          </a:p>
          <a:p>
            <a:r>
              <a:rPr kumimoji="1" lang="ja-JP" altLang="en-US" dirty="0"/>
              <a:t>二つ目は、介護報酬の算定の性質上、サービスを組み合わせて利用できないことで、利用者の選択肢の幅に制限をかけているということです。</a:t>
            </a:r>
            <a:endParaRPr kumimoji="1" lang="en-US" altLang="ja-JP" dirty="0"/>
          </a:p>
          <a:p>
            <a:r>
              <a:rPr kumimoji="1" lang="ja-JP" altLang="en-US" dirty="0"/>
              <a:t>こちらは、例として</a:t>
            </a:r>
            <a:r>
              <a:rPr lang="ja-JP" altLang="en-US" sz="1300" dirty="0">
                <a:latin typeface="UD デジタル 教科書体 NK-R" panose="02020400000000000000" pitchFamily="18" charset="-128"/>
                <a:ea typeface="UD デジタル 教科書体 NK-R" panose="02020400000000000000" pitchFamily="18" charset="-128"/>
              </a:rPr>
              <a:t>リハビリ特化型デイサービスと入浴ありデイサービスを併用したいが、利用できない例などが挙げられます。</a:t>
            </a:r>
            <a:endParaRPr kumimoji="1" lang="en-US" altLang="ja-JP" dirty="0"/>
          </a:p>
          <a:p>
            <a:pPr defTabSz="990752">
              <a:defRPr/>
            </a:pPr>
            <a:r>
              <a:rPr kumimoji="1" lang="ja-JP" altLang="en-US" dirty="0"/>
              <a:t>こういった現状を解決するため、厚生労働省が</a:t>
            </a:r>
            <a:r>
              <a:rPr lang="ja-JP" altLang="en-US" sz="1300" dirty="0">
                <a:latin typeface="UD デジタル 教科書体 NK-R" panose="02020400000000000000" pitchFamily="18" charset="-128"/>
                <a:ea typeface="UD デジタル 教科書体 NK-R" panose="02020400000000000000" pitchFamily="18" charset="-128"/>
              </a:rPr>
              <a:t>提示した「総合事業の額を市町村が定める際に勘案すべき基準」についての改正に準じ、回数払いを導入いたします。</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4</a:t>
            </a:fld>
            <a:endParaRPr kumimoji="1" lang="ja-JP" altLang="en-US"/>
          </a:p>
        </p:txBody>
      </p:sp>
    </p:spTree>
    <p:extLst>
      <p:ext uri="{BB962C8B-B14F-4D97-AF65-F5344CB8AC3E}">
        <p14:creationId xmlns:p14="http://schemas.microsoft.com/office/powerpoint/2010/main" val="8711842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次に、プランナーの皆様へのお願いです。</a:t>
            </a:r>
            <a:endParaRPr kumimoji="1" lang="en-US" altLang="ja-JP" dirty="0"/>
          </a:p>
          <a:p>
            <a:r>
              <a:rPr kumimoji="1" lang="ja-JP" altLang="en-US" dirty="0"/>
              <a:t>サービスコードが名称変更・一部追加になりますので、プランナーの皆様もご確認をよろしくお願いいたします。</a:t>
            </a:r>
            <a:endParaRPr kumimoji="1" lang="en-US" altLang="ja-JP" dirty="0"/>
          </a:p>
          <a:p>
            <a:r>
              <a:rPr kumimoji="1" lang="ja-JP" altLang="en-US" dirty="0"/>
              <a:t>二つ目は、サービス利用実績の確認・調整についてです。例</a:t>
            </a:r>
            <a:r>
              <a:rPr kumimoji="1" lang="en-US" altLang="ja-JP" dirty="0"/>
              <a:t>3-2</a:t>
            </a:r>
            <a:r>
              <a:rPr kumimoji="1" lang="ja-JP" altLang="en-US" dirty="0"/>
              <a:t>にあったようにサービス事業所を併用する場合、</a:t>
            </a:r>
            <a:endParaRPr kumimoji="1" lang="en-US" altLang="ja-JP" dirty="0"/>
          </a:p>
          <a:p>
            <a:r>
              <a:rPr kumimoji="1" lang="ja-JP" altLang="en-US" dirty="0"/>
              <a:t>利用者に説明の上、</a:t>
            </a:r>
            <a:r>
              <a:rPr kumimoji="1" lang="en-US" altLang="ja-JP" dirty="0"/>
              <a:t>5</a:t>
            </a:r>
            <a:r>
              <a:rPr kumimoji="1" lang="ja-JP" altLang="en-US" dirty="0"/>
              <a:t>週目をどうするのかについて、ご確認をお願いいたします。</a:t>
            </a:r>
            <a:endParaRPr kumimoji="1" lang="en-US" altLang="ja-JP" dirty="0"/>
          </a:p>
          <a:p>
            <a:r>
              <a:rPr kumimoji="1" lang="ja-JP" altLang="en-US" dirty="0"/>
              <a:t>最後に従前相当訪問型サービス実施に係るケアプランの変更についてです。（次のスライドへ）</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40</a:t>
            </a:fld>
            <a:endParaRPr kumimoji="1" lang="ja-JP" altLang="en-US"/>
          </a:p>
        </p:txBody>
      </p:sp>
    </p:spTree>
    <p:extLst>
      <p:ext uri="{BB962C8B-B14F-4D97-AF65-F5344CB8AC3E}">
        <p14:creationId xmlns:p14="http://schemas.microsoft.com/office/powerpoint/2010/main" val="26799148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令和</a:t>
            </a:r>
            <a:r>
              <a:rPr kumimoji="1" lang="en-US" altLang="ja-JP" dirty="0"/>
              <a:t>7</a:t>
            </a:r>
            <a:r>
              <a:rPr kumimoji="1" lang="ja-JP" altLang="en-US" dirty="0"/>
              <a:t>年</a:t>
            </a:r>
            <a:r>
              <a:rPr kumimoji="1" lang="en-US" altLang="ja-JP" dirty="0"/>
              <a:t>3</a:t>
            </a:r>
            <a:r>
              <a:rPr kumimoji="1" lang="ja-JP" altLang="en-US" dirty="0"/>
              <a:t>月</a:t>
            </a:r>
            <a:r>
              <a:rPr kumimoji="1" lang="en-US" altLang="ja-JP" dirty="0"/>
              <a:t>31</a:t>
            </a:r>
            <a:r>
              <a:rPr kumimoji="1" lang="ja-JP" altLang="en-US" dirty="0"/>
              <a:t>日以前に作成したケアプランについては、次回行われるケアプラン変更の際に、記載を変更してください。</a:t>
            </a:r>
            <a:endParaRPr kumimoji="1" lang="en-US" altLang="ja-JP" dirty="0"/>
          </a:p>
          <a:p>
            <a:r>
              <a:rPr kumimoji="1" lang="ja-JP" altLang="en-US" dirty="0"/>
              <a:t>ただし、現行のケアプランに記載のある内容から身体介護か生活援助中心かが読み取れない場合には、判断ができるよう、ケアプラン記載内容を変更してください。</a:t>
            </a:r>
            <a:endParaRPr kumimoji="1" lang="en-US" altLang="ja-JP" dirty="0"/>
          </a:p>
          <a:p>
            <a:r>
              <a:rPr kumimoji="1" lang="ja-JP" altLang="en-US" dirty="0"/>
              <a:t>その場合は、軽微な変更も可能とします。</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41</a:t>
            </a:fld>
            <a:endParaRPr kumimoji="1" lang="ja-JP" altLang="en-US"/>
          </a:p>
        </p:txBody>
      </p:sp>
    </p:spTree>
    <p:extLst>
      <p:ext uri="{BB962C8B-B14F-4D97-AF65-F5344CB8AC3E}">
        <p14:creationId xmlns:p14="http://schemas.microsoft.com/office/powerpoint/2010/main" val="8641976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最後に、サービス事業所とプランナーの皆様へのご連絡です。</a:t>
            </a:r>
            <a:endParaRPr kumimoji="1" lang="en-US" altLang="ja-JP" dirty="0"/>
          </a:p>
          <a:p>
            <a:r>
              <a:rPr lang="ja-JP" altLang="en-US" dirty="0"/>
              <a:t>本市の各地域包括支援センターでは、高齢者人口の増加に伴う業務負担の軽減を図るため、</a:t>
            </a:r>
            <a:r>
              <a:rPr lang="en-US" altLang="ja-JP" dirty="0"/>
              <a:t>ICT</a:t>
            </a:r>
            <a:r>
              <a:rPr lang="ja-JP" altLang="en-US" dirty="0"/>
              <a:t>化の導入などにより業務の効率化を実施しております。</a:t>
            </a:r>
          </a:p>
          <a:p>
            <a:r>
              <a:rPr lang="ja-JP" altLang="en-US" dirty="0"/>
              <a:t>その中の一つにケアプランデータ連携が挙げられます。</a:t>
            </a:r>
          </a:p>
          <a:p>
            <a:r>
              <a:rPr lang="ja-JP" altLang="en-US" dirty="0"/>
              <a:t>ケアプランデータ連携システムは、介護事業所の</a:t>
            </a:r>
            <a:r>
              <a:rPr lang="en-US" altLang="ja-JP" dirty="0"/>
              <a:t>ICT</a:t>
            </a:r>
            <a:r>
              <a:rPr lang="ja-JP" altLang="en-US" dirty="0"/>
              <a:t>化を全国的に普及促進するため、公益社団法人国民健康保険中央会によって構築されたシステムで、</a:t>
            </a:r>
            <a:endParaRPr lang="en-US" altLang="ja-JP" dirty="0"/>
          </a:p>
          <a:p>
            <a:r>
              <a:rPr lang="ja-JP" altLang="en-US" dirty="0"/>
              <a:t>令和</a:t>
            </a:r>
            <a:r>
              <a:rPr lang="en-US" altLang="ja-JP" dirty="0"/>
              <a:t>5</a:t>
            </a:r>
            <a:r>
              <a:rPr lang="ja-JP" altLang="en-US" dirty="0"/>
              <a:t>年度から本格的に運用が開始されています。</a:t>
            </a:r>
          </a:p>
          <a:p>
            <a:r>
              <a:rPr kumimoji="1" lang="ja-JP" altLang="en-US" dirty="0"/>
              <a:t>今回の改正では、サービス利用票・提供票が必要になるため、事務作業量の増加につながります。</a:t>
            </a:r>
            <a:endParaRPr kumimoji="1" lang="en-US" altLang="ja-JP" dirty="0"/>
          </a:p>
          <a:p>
            <a:r>
              <a:rPr kumimoji="1" lang="ja-JP" altLang="en-US" dirty="0"/>
              <a:t>そういった問題が連携システムを導入することで、システム上での突合によって確認できるため、負担軽減につながります。</a:t>
            </a:r>
            <a:endParaRPr lang="en-US" altLang="ja-JP" sz="1300" dirty="0">
              <a:latin typeface="UD デジタル 教科書体 NK-R" panose="02020400000000000000" pitchFamily="18" charset="-128"/>
              <a:ea typeface="UD デジタル 教科書体 NK-R" panose="02020400000000000000" pitchFamily="18" charset="-128"/>
            </a:endParaRPr>
          </a:p>
          <a:p>
            <a:pPr defTabSz="990752">
              <a:defRPr/>
            </a:pPr>
            <a:endParaRPr lang="en-US" altLang="ja-JP" sz="13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42</a:t>
            </a:fld>
            <a:endParaRPr kumimoji="1" lang="ja-JP" altLang="en-US"/>
          </a:p>
        </p:txBody>
      </p:sp>
    </p:spTree>
    <p:extLst>
      <p:ext uri="{BB962C8B-B14F-4D97-AF65-F5344CB8AC3E}">
        <p14:creationId xmlns:p14="http://schemas.microsoft.com/office/powerpoint/2010/main" val="1206728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752"/>
            <a:r>
              <a:rPr lang="ja-JP" altLang="en-US" sz="1300" dirty="0"/>
              <a:t>市内でケアプランデータ連携システムを導入している包括・事業所は御覧の通りです。</a:t>
            </a:r>
          </a:p>
          <a:p>
            <a:pPr defTabSz="990752"/>
            <a:endParaRPr lang="ja-JP" altLang="en-US" sz="4300"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43</a:t>
            </a:fld>
            <a:endParaRPr kumimoji="1" lang="ja-JP" altLang="en-US"/>
          </a:p>
        </p:txBody>
      </p:sp>
    </p:spTree>
    <p:extLst>
      <p:ext uri="{BB962C8B-B14F-4D97-AF65-F5344CB8AC3E}">
        <p14:creationId xmlns:p14="http://schemas.microsoft.com/office/powerpoint/2010/main" val="7111600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今回はその中でも、刈谷市中部地域包括支援センターの連携前の実例を用いて説明いたします。</a:t>
            </a:r>
            <a:endParaRPr kumimoji="1" lang="en-US" altLang="ja-JP" dirty="0"/>
          </a:p>
          <a:p>
            <a:r>
              <a:rPr kumimoji="1" lang="ja-JP" altLang="en-US" dirty="0"/>
              <a:t>連携前は、紙で届いた実績を確認して、</a:t>
            </a:r>
            <a:r>
              <a:rPr kumimoji="1" lang="en-US" altLang="ja-JP" dirty="0"/>
              <a:t>1</a:t>
            </a:r>
            <a:r>
              <a:rPr kumimoji="1" lang="ja-JP" altLang="en-US" dirty="0"/>
              <a:t>つずつシステム入力をしていたそうです。</a:t>
            </a:r>
            <a:endParaRPr kumimoji="1" lang="en-US" altLang="ja-JP" dirty="0"/>
          </a:p>
          <a:p>
            <a:r>
              <a:rPr kumimoji="1" lang="ja-JP" altLang="en-US" dirty="0"/>
              <a:t>令和</a:t>
            </a:r>
            <a:r>
              <a:rPr kumimoji="1" lang="en-US" altLang="ja-JP" dirty="0"/>
              <a:t>5</a:t>
            </a:r>
            <a:r>
              <a:rPr kumimoji="1" lang="ja-JP" altLang="en-US" dirty="0"/>
              <a:t>年</a:t>
            </a:r>
            <a:r>
              <a:rPr kumimoji="1" lang="en-US" altLang="ja-JP" dirty="0"/>
              <a:t>5</a:t>
            </a:r>
            <a:r>
              <a:rPr kumimoji="1" lang="ja-JP" altLang="en-US" dirty="0"/>
              <a:t>月分の実績は</a:t>
            </a:r>
            <a:r>
              <a:rPr kumimoji="1" lang="en-US" altLang="ja-JP" dirty="0"/>
              <a:t>180</a:t>
            </a:r>
            <a:r>
              <a:rPr kumimoji="1" lang="ja-JP" altLang="en-US" dirty="0"/>
              <a:t>件なので、</a:t>
            </a:r>
            <a:r>
              <a:rPr kumimoji="1" lang="en-US" altLang="ja-JP" dirty="0"/>
              <a:t>1</a:t>
            </a:r>
            <a:r>
              <a:rPr kumimoji="1" lang="ja-JP" altLang="en-US" dirty="0"/>
              <a:t>件を</a:t>
            </a:r>
            <a:r>
              <a:rPr kumimoji="1" lang="en-US" altLang="ja-JP" dirty="0"/>
              <a:t>1</a:t>
            </a:r>
            <a:r>
              <a:rPr kumimoji="1" lang="ja-JP" altLang="en-US" dirty="0"/>
              <a:t>分として計算すると、チェックするのにかかる総時間は</a:t>
            </a:r>
            <a:r>
              <a:rPr kumimoji="1" lang="en-US" altLang="ja-JP" dirty="0"/>
              <a:t>9</a:t>
            </a:r>
            <a:r>
              <a:rPr kumimoji="1" lang="ja-JP" altLang="en-US" dirty="0"/>
              <a:t>時間分にも相当しました。</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44</a:t>
            </a:fld>
            <a:endParaRPr kumimoji="1" lang="ja-JP" altLang="en-US"/>
          </a:p>
        </p:txBody>
      </p:sp>
    </p:spTree>
    <p:extLst>
      <p:ext uri="{BB962C8B-B14F-4D97-AF65-F5344CB8AC3E}">
        <p14:creationId xmlns:p14="http://schemas.microsoft.com/office/powerpoint/2010/main" val="5568436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連携後は、システム上でエラーチェックがあるため、人の目での確認作業を</a:t>
            </a:r>
            <a:r>
              <a:rPr kumimoji="1" lang="en-US" altLang="ja-JP" dirty="0"/>
              <a:t>1</a:t>
            </a:r>
            <a:r>
              <a:rPr kumimoji="1" lang="ja-JP" altLang="en-US" dirty="0"/>
              <a:t>回は必要とすると、</a:t>
            </a:r>
            <a:endParaRPr kumimoji="1" lang="en-US" altLang="ja-JP" dirty="0"/>
          </a:p>
          <a:p>
            <a:r>
              <a:rPr kumimoji="1" lang="ja-JP" altLang="en-US" dirty="0"/>
              <a:t>約</a:t>
            </a:r>
            <a:r>
              <a:rPr kumimoji="1" lang="en-US" altLang="ja-JP" dirty="0"/>
              <a:t>6</a:t>
            </a:r>
            <a:r>
              <a:rPr kumimoji="1" lang="ja-JP" altLang="en-US" dirty="0"/>
              <a:t>時間分の作業時間が削減されます。</a:t>
            </a:r>
            <a:endParaRPr kumimoji="1" lang="en-US" altLang="ja-JP" dirty="0"/>
          </a:p>
          <a:p>
            <a:r>
              <a:rPr kumimoji="1" lang="ja-JP" altLang="en-US" dirty="0"/>
              <a:t>そのほかにも、実績入力の転記誤りやミスによる返礼件数も削減、印刷・通信費用も削減されたそうです。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45</a:t>
            </a:fld>
            <a:endParaRPr kumimoji="1" lang="ja-JP" altLang="en-US"/>
          </a:p>
        </p:txBody>
      </p:sp>
    </p:spTree>
    <p:extLst>
      <p:ext uri="{BB962C8B-B14F-4D97-AF65-F5344CB8AC3E}">
        <p14:creationId xmlns:p14="http://schemas.microsoft.com/office/powerpoint/2010/main" val="31019661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今あげた事例は、普段の業務に関しての削減例ですが、サービス利用票・提供票の管理事務が増加する今回の改正では、その効果が特に大きくなると考えられます。</a:t>
            </a:r>
          </a:p>
          <a:p>
            <a:r>
              <a:rPr lang="ja-JP" altLang="en-US" dirty="0"/>
              <a:t>年間</a:t>
            </a:r>
            <a:r>
              <a:rPr lang="en-US" altLang="ja-JP" dirty="0"/>
              <a:t>21,000</a:t>
            </a:r>
            <a:r>
              <a:rPr lang="ja-JP" altLang="en-US" dirty="0"/>
              <a:t>円のシステム料で介護記録・情報共有・報酬請求等の業務が、システムでできるようになるため、地域包括支援センターだけでなく、各サービス事業所の皆様の業務負担軽減も図れます。</a:t>
            </a:r>
          </a:p>
          <a:p>
            <a:r>
              <a:rPr lang="ja-JP" altLang="en-US" dirty="0"/>
              <a:t>この機会にぜひ、導入をご検討ください。</a:t>
            </a:r>
          </a:p>
          <a:p>
            <a:r>
              <a:rPr kumimoji="1" lang="ja-JP" altLang="en-US" dirty="0"/>
              <a:t>システムの使用方法や契約方法についてのお問い合わせは、ケアプランデータ連携システムヘルプデスクサポートサイトまでご連絡ください。</a:t>
            </a:r>
            <a:endParaRPr kumimoji="1" lang="en-US" altLang="ja-JP" dirty="0"/>
          </a:p>
          <a:p>
            <a:r>
              <a:rPr kumimoji="1" lang="ja-JP" altLang="en-US" dirty="0"/>
              <a:t>また、このことについて、つい先週</a:t>
            </a:r>
            <a:r>
              <a:rPr kumimoji="1" lang="en-US" altLang="ja-JP" dirty="0"/>
              <a:t>2</a:t>
            </a:r>
            <a:r>
              <a:rPr kumimoji="1" lang="ja-JP" altLang="en-US" dirty="0"/>
              <a:t>月</a:t>
            </a:r>
            <a:r>
              <a:rPr kumimoji="1" lang="en-US" altLang="ja-JP" dirty="0"/>
              <a:t>6</a:t>
            </a:r>
            <a:r>
              <a:rPr kumimoji="1" lang="ja-JP" altLang="en-US" dirty="0"/>
              <a:t>日付で、</a:t>
            </a:r>
            <a:r>
              <a:rPr kumimoji="0" lang="ja-JP" altLang="en-US" dirty="0">
                <a:solidFill>
                  <a:prstClr val="black"/>
                </a:solidFill>
                <a:latin typeface="UD デジタル 教科書体 NK-R" panose="02020400000000000000" pitchFamily="18" charset="-128"/>
                <a:ea typeface="UD デジタル 教科書体 NK-R" panose="02020400000000000000" pitchFamily="18" charset="-128"/>
              </a:rPr>
              <a:t>介護保険最新情報</a:t>
            </a:r>
            <a:r>
              <a:rPr kumimoji="0" lang="en-US" altLang="ja-JP" dirty="0">
                <a:solidFill>
                  <a:prstClr val="black"/>
                </a:solidFill>
                <a:latin typeface="UD デジタル 教科書体 NK-R" panose="02020400000000000000" pitchFamily="18" charset="-128"/>
                <a:ea typeface="UD デジタル 教科書体 NK-R" panose="02020400000000000000" pitchFamily="18" charset="-128"/>
              </a:rPr>
              <a:t>Vol.1351</a:t>
            </a:r>
            <a:r>
              <a:rPr kumimoji="0" lang="ja-JP" altLang="en-US" dirty="0">
                <a:solidFill>
                  <a:prstClr val="black"/>
                </a:solidFill>
                <a:latin typeface="UD デジタル 教科書体 NK-R" panose="02020400000000000000" pitchFamily="18" charset="-128"/>
                <a:ea typeface="UD デジタル 教科書体 NK-R" panose="02020400000000000000" pitchFamily="18" charset="-128"/>
              </a:rPr>
              <a:t>介護情報基盤の活用を見据えた「ケアプランデータ連携システム」の利用促進について、が</a:t>
            </a:r>
            <a:endParaRPr kumimoji="0" lang="en-US" altLang="ja-JP" dirty="0">
              <a:solidFill>
                <a:prstClr val="black"/>
              </a:solidFill>
              <a:latin typeface="UD デジタル 教科書体 NK-R" panose="02020400000000000000" pitchFamily="18" charset="-128"/>
              <a:ea typeface="UD デジタル 教科書体 NK-R" panose="02020400000000000000" pitchFamily="18" charset="-128"/>
            </a:endParaRPr>
          </a:p>
          <a:p>
            <a:r>
              <a:rPr kumimoji="0" lang="ja-JP" altLang="en-US" dirty="0">
                <a:solidFill>
                  <a:prstClr val="black"/>
                </a:solidFill>
                <a:latin typeface="UD デジタル 教科書体 NK-R" panose="02020400000000000000" pitchFamily="18" charset="-128"/>
                <a:ea typeface="UD デジタル 教科書体 NK-R" panose="02020400000000000000" pitchFamily="18" charset="-128"/>
              </a:rPr>
              <a:t>国より通知されました。詳細は</a:t>
            </a:r>
            <a:r>
              <a:rPr kumimoji="0" lang="en-US" altLang="ja-JP" dirty="0">
                <a:solidFill>
                  <a:prstClr val="black"/>
                </a:solidFill>
                <a:latin typeface="UD デジタル 教科書体 NK-R" panose="02020400000000000000" pitchFamily="18" charset="-128"/>
                <a:ea typeface="UD デジタル 教科書体 NK-R" panose="02020400000000000000" pitchFamily="18" charset="-128"/>
              </a:rPr>
              <a:t>3</a:t>
            </a:r>
            <a:r>
              <a:rPr kumimoji="0" lang="ja-JP" altLang="en-US" dirty="0">
                <a:solidFill>
                  <a:prstClr val="black"/>
                </a:solidFill>
                <a:latin typeface="UD デジタル 教科書体 NK-R" panose="02020400000000000000" pitchFamily="18" charset="-128"/>
                <a:ea typeface="UD デジタル 教科書体 NK-R" panose="02020400000000000000" pitchFamily="18" charset="-128"/>
              </a:rPr>
              <a:t>月に通知されますが、概要としては、令和</a:t>
            </a:r>
            <a:r>
              <a:rPr kumimoji="0" lang="en-US" altLang="ja-JP" dirty="0">
                <a:solidFill>
                  <a:prstClr val="black"/>
                </a:solidFill>
                <a:latin typeface="UD デジタル 教科書体 NK-R" panose="02020400000000000000" pitchFamily="18" charset="-128"/>
                <a:ea typeface="UD デジタル 教科書体 NK-R" panose="02020400000000000000" pitchFamily="18" charset="-128"/>
              </a:rPr>
              <a:t>7</a:t>
            </a:r>
            <a:r>
              <a:rPr kumimoji="0" lang="ja-JP" altLang="en-US" dirty="0">
                <a:solidFill>
                  <a:prstClr val="black"/>
                </a:solidFill>
                <a:latin typeface="UD デジタル 教科書体 NK-R" panose="02020400000000000000" pitchFamily="18" charset="-128"/>
                <a:ea typeface="UD デジタル 教科書体 NK-R" panose="02020400000000000000" pitchFamily="18" charset="-128"/>
              </a:rPr>
              <a:t>年度については、</a:t>
            </a:r>
            <a:r>
              <a:rPr kumimoji="0" lang="en-US" altLang="ja-JP" dirty="0">
                <a:solidFill>
                  <a:prstClr val="black"/>
                </a:solidFill>
                <a:latin typeface="UD デジタル 教科書体 NK-R" panose="02020400000000000000" pitchFamily="18" charset="-128"/>
                <a:ea typeface="UD デジタル 教科書体 NK-R" panose="02020400000000000000" pitchFamily="18" charset="-128"/>
              </a:rPr>
              <a:t>1</a:t>
            </a:r>
            <a:r>
              <a:rPr kumimoji="0" lang="ja-JP" altLang="en-US" dirty="0">
                <a:solidFill>
                  <a:prstClr val="black"/>
                </a:solidFill>
                <a:latin typeface="UD デジタル 教科書体 NK-R" panose="02020400000000000000" pitchFamily="18" charset="-128"/>
                <a:ea typeface="UD デジタル 教科書体 NK-R" panose="02020400000000000000" pitchFamily="18" charset="-128"/>
              </a:rPr>
              <a:t>年間の無料トライアル期間を設ける予定とのことです。</a:t>
            </a:r>
            <a:endParaRPr kumimoji="0" lang="en-US" altLang="ja-JP" dirty="0">
              <a:solidFill>
                <a:prstClr val="black"/>
              </a:solidFill>
              <a:latin typeface="UD デジタル 教科書体 NK-R" panose="02020400000000000000" pitchFamily="18" charset="-128"/>
              <a:ea typeface="UD デジタル 教科書体 NK-R" panose="02020400000000000000" pitchFamily="18" charset="-128"/>
            </a:endParaRPr>
          </a:p>
          <a:p>
            <a:r>
              <a:rPr kumimoji="0" lang="ja-JP" altLang="en-US" dirty="0">
                <a:solidFill>
                  <a:prstClr val="black"/>
                </a:solidFill>
                <a:latin typeface="UD デジタル 教科書体 NK-R" panose="02020400000000000000" pitchFamily="18" charset="-128"/>
                <a:ea typeface="UD デジタル 教科書体 NK-R" panose="02020400000000000000" pitchFamily="18" charset="-128"/>
              </a:rPr>
              <a:t>リンク集にリンクを記載しておりますので、詳細をご確認されたい事業所様におかれましては、ご確認のほどよろしくお願いいたします。</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46</a:t>
            </a:fld>
            <a:endParaRPr kumimoji="1" lang="ja-JP" altLang="en-US"/>
          </a:p>
        </p:txBody>
      </p:sp>
    </p:spTree>
    <p:extLst>
      <p:ext uri="{BB962C8B-B14F-4D97-AF65-F5344CB8AC3E}">
        <p14:creationId xmlns:p14="http://schemas.microsoft.com/office/powerpoint/2010/main" val="42259836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最後に、本説明会の質問についてです。</a:t>
            </a:r>
            <a:endParaRPr kumimoji="1" lang="en-US" altLang="ja-JP" dirty="0"/>
          </a:p>
          <a:p>
            <a:r>
              <a:rPr kumimoji="1" lang="ja-JP" altLang="en-US" dirty="0"/>
              <a:t>あいち電子申請システムにて、今回の回数制についての質問を受け付けています。</a:t>
            </a:r>
            <a:endParaRPr kumimoji="1" lang="en-US" altLang="ja-JP" dirty="0"/>
          </a:p>
          <a:p>
            <a:r>
              <a:rPr kumimoji="1" lang="ja-JP" altLang="en-US" dirty="0"/>
              <a:t>下記の</a:t>
            </a:r>
            <a:r>
              <a:rPr kumimoji="1" lang="en-US" altLang="ja-JP" dirty="0"/>
              <a:t>URL</a:t>
            </a:r>
            <a:r>
              <a:rPr kumimoji="1" lang="ja-JP" altLang="en-US" dirty="0"/>
              <a:t>もしくは、</a:t>
            </a:r>
            <a:r>
              <a:rPr kumimoji="1" lang="en-US" altLang="ja-JP" dirty="0"/>
              <a:t>QR</a:t>
            </a:r>
            <a:r>
              <a:rPr kumimoji="1" lang="ja-JP" altLang="en-US" dirty="0"/>
              <a:t>コードより、ご質問があれば入力をお願いいたします。</a:t>
            </a:r>
            <a:endParaRPr kumimoji="1" lang="en-US" altLang="ja-JP" dirty="0"/>
          </a:p>
          <a:p>
            <a:r>
              <a:rPr kumimoji="1" lang="ja-JP" altLang="en-US" dirty="0"/>
              <a:t>令和</a:t>
            </a:r>
            <a:r>
              <a:rPr kumimoji="1" lang="en-US" altLang="ja-JP" dirty="0"/>
              <a:t>7</a:t>
            </a:r>
            <a:r>
              <a:rPr kumimoji="1" lang="ja-JP" altLang="en-US" dirty="0"/>
              <a:t>年</a:t>
            </a:r>
            <a:r>
              <a:rPr kumimoji="1" lang="en-US" altLang="ja-JP" dirty="0"/>
              <a:t>2</a:t>
            </a:r>
            <a:r>
              <a:rPr kumimoji="1" lang="ja-JP" altLang="en-US" dirty="0"/>
              <a:t>月</a:t>
            </a:r>
            <a:r>
              <a:rPr kumimoji="1" lang="en-US" altLang="ja-JP" dirty="0"/>
              <a:t>21</a:t>
            </a:r>
            <a:r>
              <a:rPr kumimoji="1" lang="ja-JP" altLang="en-US" dirty="0"/>
              <a:t>日（金）までを期限とし、</a:t>
            </a:r>
            <a:r>
              <a:rPr kumimoji="1" lang="en-US" altLang="ja-JP" dirty="0"/>
              <a:t>3</a:t>
            </a:r>
            <a:r>
              <a:rPr kumimoji="1" lang="ja-JP" altLang="en-US" dirty="0"/>
              <a:t>月</a:t>
            </a:r>
            <a:r>
              <a:rPr kumimoji="1" lang="en-US" altLang="ja-JP" dirty="0"/>
              <a:t>5</a:t>
            </a:r>
            <a:r>
              <a:rPr kumimoji="1" lang="ja-JP" altLang="en-US" dirty="0"/>
              <a:t>日（水）に</a:t>
            </a:r>
            <a:r>
              <a:rPr kumimoji="1" lang="en-US" altLang="ja-JP" dirty="0"/>
              <a:t>HP</a:t>
            </a:r>
            <a:r>
              <a:rPr kumimoji="1" lang="ja-JP" altLang="en-US" dirty="0"/>
              <a:t>に公開いたします。</a:t>
            </a:r>
            <a:endParaRPr kumimoji="1" lang="en-US" altLang="ja-JP" dirty="0"/>
          </a:p>
          <a:p>
            <a:r>
              <a:rPr kumimoji="1" lang="ja-JP" altLang="en-US" dirty="0"/>
              <a:t>なお、事前に送らせていただいた質問集をご確認のうえ、ご質問いただくよう、よろしくお願いいたします。</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47</a:t>
            </a:fld>
            <a:endParaRPr kumimoji="1" lang="ja-JP" altLang="en-US"/>
          </a:p>
        </p:txBody>
      </p:sp>
    </p:spTree>
    <p:extLst>
      <p:ext uri="{BB962C8B-B14F-4D97-AF65-F5344CB8AC3E}">
        <p14:creationId xmlns:p14="http://schemas.microsoft.com/office/powerpoint/2010/main" val="31379348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最後に、リンク集です。</a:t>
            </a:r>
            <a:endParaRPr kumimoji="1" lang="en-US" altLang="ja-JP" dirty="0"/>
          </a:p>
          <a:p>
            <a:endParaRPr kumimoji="1" lang="en-US" altLang="ja-JP" dirty="0"/>
          </a:p>
          <a:p>
            <a:r>
              <a:rPr kumimoji="1" lang="ja-JP" altLang="en-US" dirty="0"/>
              <a:t>以上でサービス・活動事業における回数払いの導入についての説明会を終わります。</a:t>
            </a:r>
            <a:endParaRPr kumimoji="1" lang="en-US" altLang="ja-JP" dirty="0"/>
          </a:p>
          <a:p>
            <a:r>
              <a:rPr kumimoji="1" lang="ja-JP" altLang="en-US" dirty="0"/>
              <a:t>ご清聴ありがとうございました。</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48</a:t>
            </a:fld>
            <a:endParaRPr kumimoji="1" lang="ja-JP" altLang="en-US"/>
          </a:p>
        </p:txBody>
      </p:sp>
    </p:spTree>
    <p:extLst>
      <p:ext uri="{BB962C8B-B14F-4D97-AF65-F5344CB8AC3E}">
        <p14:creationId xmlns:p14="http://schemas.microsoft.com/office/powerpoint/2010/main" val="9790392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最後に、リンク集です。</a:t>
            </a:r>
            <a:endParaRPr kumimoji="1" lang="en-US" altLang="ja-JP" dirty="0"/>
          </a:p>
          <a:p>
            <a:endParaRPr kumimoji="1" lang="en-US" altLang="ja-JP" dirty="0"/>
          </a:p>
          <a:p>
            <a:r>
              <a:rPr kumimoji="1" lang="ja-JP" altLang="en-US" dirty="0"/>
              <a:t>以上でサービス・活動事業における回数払いの導入についての説明会を終わります。</a:t>
            </a:r>
            <a:endParaRPr kumimoji="1" lang="en-US" altLang="ja-JP" dirty="0"/>
          </a:p>
          <a:p>
            <a:r>
              <a:rPr kumimoji="1" lang="ja-JP" altLang="en-US" dirty="0"/>
              <a:t>ご清聴ありがとうございました。</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49</a:t>
            </a:fld>
            <a:endParaRPr kumimoji="1" lang="ja-JP" altLang="en-US"/>
          </a:p>
        </p:txBody>
      </p:sp>
    </p:spTree>
    <p:extLst>
      <p:ext uri="{BB962C8B-B14F-4D97-AF65-F5344CB8AC3E}">
        <p14:creationId xmlns:p14="http://schemas.microsoft.com/office/powerpoint/2010/main" val="2880757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これによって、改正後は、原則、回数での支払いになるため、利用した分のみの支払いになります。</a:t>
            </a:r>
            <a:endParaRPr kumimoji="1" lang="en-US" altLang="ja-JP" dirty="0"/>
          </a:p>
          <a:p>
            <a:r>
              <a:rPr kumimoji="1" lang="ja-JP" altLang="en-US" dirty="0"/>
              <a:t>例えば、月</a:t>
            </a:r>
            <a:r>
              <a:rPr kumimoji="1" lang="en-US" altLang="ja-JP" dirty="0"/>
              <a:t>4</a:t>
            </a:r>
            <a:r>
              <a:rPr kumimoji="1" lang="ja-JP" altLang="en-US" dirty="0"/>
              <a:t>回デイサービスに通う予定の利用者が月</a:t>
            </a:r>
            <a:r>
              <a:rPr kumimoji="1" lang="en-US" altLang="ja-JP" dirty="0"/>
              <a:t>1</a:t>
            </a:r>
            <a:r>
              <a:rPr kumimoji="1" lang="ja-JP" altLang="en-US" dirty="0"/>
              <a:t>回の利用だった時、</a:t>
            </a:r>
            <a:r>
              <a:rPr kumimoji="1" lang="en-US" altLang="ja-JP" dirty="0"/>
              <a:t>1</a:t>
            </a:r>
            <a:r>
              <a:rPr kumimoji="1" lang="ja-JP" altLang="en-US" dirty="0"/>
              <a:t>回分の利用料を払うだけで良くなります。</a:t>
            </a:r>
            <a:endParaRPr kumimoji="1" lang="en-US" altLang="ja-JP" dirty="0"/>
          </a:p>
          <a:p>
            <a:r>
              <a:rPr kumimoji="1" lang="ja-JP" altLang="en-US" dirty="0"/>
              <a:t>もう一つは、介護報酬算定の自由度が高くなるため、サービスを組み合わせて利用することができるようになります。</a:t>
            </a:r>
            <a:endParaRPr kumimoji="1" lang="en-US" altLang="ja-JP" dirty="0"/>
          </a:p>
          <a:p>
            <a:r>
              <a:rPr kumimoji="1" lang="ja-JP" altLang="en-US" dirty="0"/>
              <a:t>例えば、リハビリ特化型デイサービスと入浴ありデイサービスを併用できるようになります。</a:t>
            </a:r>
            <a:endParaRPr kumimoji="1" lang="en-US" altLang="ja-JP" dirty="0"/>
          </a:p>
          <a:p>
            <a:r>
              <a:rPr kumimoji="1" lang="ja-JP" altLang="en-US" dirty="0"/>
              <a:t>具体的な利用例については、後ほど説明させていただきます。</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5</a:t>
            </a:fld>
            <a:endParaRPr kumimoji="1" lang="ja-JP" altLang="en-US"/>
          </a:p>
        </p:txBody>
      </p:sp>
    </p:spTree>
    <p:extLst>
      <p:ext uri="{BB962C8B-B14F-4D97-AF65-F5344CB8AC3E}">
        <p14:creationId xmlns:p14="http://schemas.microsoft.com/office/powerpoint/2010/main" val="398863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続いて、令和</a:t>
            </a:r>
            <a:r>
              <a:rPr kumimoji="1" lang="en-US" altLang="ja-JP" dirty="0"/>
              <a:t>7</a:t>
            </a:r>
            <a:r>
              <a:rPr kumimoji="1" lang="ja-JP" altLang="en-US" dirty="0"/>
              <a:t>年</a:t>
            </a:r>
            <a:r>
              <a:rPr kumimoji="1" lang="en-US" altLang="ja-JP" dirty="0"/>
              <a:t>4</a:t>
            </a:r>
            <a:r>
              <a:rPr kumimoji="1" lang="ja-JP" altLang="en-US" dirty="0"/>
              <a:t>月</a:t>
            </a:r>
            <a:r>
              <a:rPr kumimoji="1" lang="en-US" altLang="ja-JP" dirty="0"/>
              <a:t>1</a:t>
            </a:r>
            <a:r>
              <a:rPr kumimoji="1" lang="ja-JP" altLang="en-US" dirty="0"/>
              <a:t>日からの変更点についてです。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6</a:t>
            </a:fld>
            <a:endParaRPr kumimoji="1" lang="ja-JP" altLang="en-US"/>
          </a:p>
        </p:txBody>
      </p:sp>
    </p:spTree>
    <p:extLst>
      <p:ext uri="{BB962C8B-B14F-4D97-AF65-F5344CB8AC3E}">
        <p14:creationId xmlns:p14="http://schemas.microsoft.com/office/powerpoint/2010/main" val="2178423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こちらは刈谷市における、今回の従前相当サービスの単位数の変更点の一覧です。</a:t>
            </a:r>
            <a:endParaRPr kumimoji="1" lang="en-US" altLang="ja-JP" dirty="0"/>
          </a:p>
          <a:p>
            <a:r>
              <a:rPr kumimoji="1" lang="ja-JP" altLang="en-US" dirty="0"/>
              <a:t>利用者への説明や単位数のご確認の際にお使いください。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7</a:t>
            </a:fld>
            <a:endParaRPr kumimoji="1" lang="ja-JP" altLang="en-US"/>
          </a:p>
        </p:txBody>
      </p:sp>
    </p:spTree>
    <p:extLst>
      <p:ext uri="{BB962C8B-B14F-4D97-AF65-F5344CB8AC3E}">
        <p14:creationId xmlns:p14="http://schemas.microsoft.com/office/powerpoint/2010/main" val="1332376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こちらは緩和基準サービスの変更点の一覧です。</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8</a:t>
            </a:fld>
            <a:endParaRPr kumimoji="1" lang="ja-JP" altLang="en-US"/>
          </a:p>
        </p:txBody>
      </p:sp>
    </p:spTree>
    <p:extLst>
      <p:ext uri="{BB962C8B-B14F-4D97-AF65-F5344CB8AC3E}">
        <p14:creationId xmlns:p14="http://schemas.microsoft.com/office/powerpoint/2010/main" val="855713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続いて、従前相当訪問型サービスについての説明です。</a:t>
            </a:r>
            <a:endParaRPr kumimoji="1" lang="en-US" altLang="ja-JP" dirty="0"/>
          </a:p>
          <a:p>
            <a:r>
              <a:rPr kumimoji="1" lang="ja-JP" altLang="en-US" dirty="0"/>
              <a:t>刈谷市において、これまでは画面左の赤枠にあるように、</a:t>
            </a:r>
            <a:r>
              <a:rPr kumimoji="1" lang="en-US" altLang="ja-JP" dirty="0"/>
              <a:t>1</a:t>
            </a:r>
            <a:r>
              <a:rPr kumimoji="1" lang="ja-JP" altLang="en-US" dirty="0"/>
              <a:t>月当たりの月額包括報酬しかありませんでしたが、</a:t>
            </a:r>
            <a:endParaRPr kumimoji="1" lang="en-US" altLang="ja-JP" dirty="0"/>
          </a:p>
          <a:p>
            <a:r>
              <a:rPr kumimoji="1" lang="en-US" altLang="ja-JP" dirty="0"/>
              <a:t>4</a:t>
            </a:r>
            <a:r>
              <a:rPr kumimoji="1" lang="ja-JP" altLang="en-US" dirty="0"/>
              <a:t>月</a:t>
            </a:r>
            <a:r>
              <a:rPr kumimoji="1" lang="en-US" altLang="ja-JP" dirty="0"/>
              <a:t>1</a:t>
            </a:r>
            <a:r>
              <a:rPr kumimoji="1" lang="ja-JP" altLang="en-US" dirty="0"/>
              <a:t>日以降は、画面右側のとおり、サービスの内容に応じたサービスコードの設定に変更になります。</a:t>
            </a:r>
            <a:endParaRPr kumimoji="1" lang="en-US" altLang="ja-JP" dirty="0"/>
          </a:p>
          <a:p>
            <a:r>
              <a:rPr kumimoji="1" lang="ja-JP" altLang="en-US" dirty="0"/>
              <a:t>上限の単位数については、画面右上にある通り、週あたりのサービス利用予定回数の単位数を上限月額とします。</a:t>
            </a:r>
            <a:endParaRPr kumimoji="1" lang="en-US" altLang="ja-JP" dirty="0"/>
          </a:p>
          <a:p>
            <a:r>
              <a:rPr kumimoji="1" lang="ja-JP" altLang="en-US" dirty="0"/>
              <a:t>具体的な単位の説明については、後ほど、説明させていただきます。</a:t>
            </a:r>
            <a:endParaRPr kumimoji="1" lang="en-US" altLang="ja-JP" dirty="0"/>
          </a:p>
          <a:p>
            <a:r>
              <a:rPr kumimoji="1" lang="ja-JP" altLang="en-US" dirty="0"/>
              <a:t>続いて、新設された訪問型サービスの各サービス内容についてです。</a:t>
            </a:r>
            <a:endParaRPr kumimoji="1" lang="en-US" altLang="ja-JP" dirty="0"/>
          </a:p>
          <a:p>
            <a:r>
              <a:rPr kumimoji="1" lang="ja-JP" altLang="en-US" dirty="0"/>
              <a:t>画面右側の赤枠をご覧ください。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9</a:t>
            </a:fld>
            <a:endParaRPr kumimoji="1" lang="ja-JP" altLang="en-US"/>
          </a:p>
        </p:txBody>
      </p:sp>
    </p:spTree>
    <p:extLst>
      <p:ext uri="{BB962C8B-B14F-4D97-AF65-F5344CB8AC3E}">
        <p14:creationId xmlns:p14="http://schemas.microsoft.com/office/powerpoint/2010/main" val="120891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8425FEE-8ACA-4F11-AA79-7957465B9290}" type="datetime1">
              <a:rPr kumimoji="1" lang="ja-JP" altLang="en-US" smtClean="0"/>
              <a:t>2025/7/11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695528-8602-40EC-ADB7-5785948D03CB}" type="slidenum">
              <a:rPr kumimoji="1" lang="ja-JP" altLang="en-US" smtClean="0"/>
              <a:t>‹#›</a:t>
            </a:fld>
            <a:endParaRPr kumimoji="1" lang="ja-JP" altLang="en-US"/>
          </a:p>
        </p:txBody>
      </p:sp>
    </p:spTree>
    <p:extLst>
      <p:ext uri="{BB962C8B-B14F-4D97-AF65-F5344CB8AC3E}">
        <p14:creationId xmlns:p14="http://schemas.microsoft.com/office/powerpoint/2010/main" val="4138865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D6C440-728F-415D-81C2-C4A6D946CC81}" type="datetime1">
              <a:rPr kumimoji="1" lang="ja-JP" altLang="en-US" smtClean="0"/>
              <a:t>2025/7/11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695528-8602-40EC-ADB7-5785948D03CB}" type="slidenum">
              <a:rPr kumimoji="1" lang="ja-JP" altLang="en-US" smtClean="0"/>
              <a:t>‹#›</a:t>
            </a:fld>
            <a:endParaRPr kumimoji="1" lang="ja-JP" altLang="en-US"/>
          </a:p>
        </p:txBody>
      </p:sp>
    </p:spTree>
    <p:extLst>
      <p:ext uri="{BB962C8B-B14F-4D97-AF65-F5344CB8AC3E}">
        <p14:creationId xmlns:p14="http://schemas.microsoft.com/office/powerpoint/2010/main" val="3648840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A2EEF1F-E8C3-4092-89D3-E0CFCD01C555}" type="datetime1">
              <a:rPr kumimoji="1" lang="ja-JP" altLang="en-US" smtClean="0"/>
              <a:t>2025/7/11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695528-8602-40EC-ADB7-5785948D03CB}" type="slidenum">
              <a:rPr kumimoji="1" lang="ja-JP" altLang="en-US" smtClean="0"/>
              <a:t>‹#›</a:t>
            </a:fld>
            <a:endParaRPr kumimoji="1" lang="ja-JP" altLang="en-US"/>
          </a:p>
        </p:txBody>
      </p:sp>
    </p:spTree>
    <p:extLst>
      <p:ext uri="{BB962C8B-B14F-4D97-AF65-F5344CB8AC3E}">
        <p14:creationId xmlns:p14="http://schemas.microsoft.com/office/powerpoint/2010/main" val="3907030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990F631-6F74-4FBC-870B-6AF5C5A38420}" type="datetime1">
              <a:rPr kumimoji="1" lang="ja-JP" altLang="en-US" smtClean="0"/>
              <a:t>2025/7/11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695528-8602-40EC-ADB7-5785948D03CB}" type="slidenum">
              <a:rPr kumimoji="1" lang="ja-JP" altLang="en-US" smtClean="0"/>
              <a:t>‹#›</a:t>
            </a:fld>
            <a:endParaRPr kumimoji="1" lang="ja-JP" altLang="en-US"/>
          </a:p>
        </p:txBody>
      </p:sp>
    </p:spTree>
    <p:extLst>
      <p:ext uri="{BB962C8B-B14F-4D97-AF65-F5344CB8AC3E}">
        <p14:creationId xmlns:p14="http://schemas.microsoft.com/office/powerpoint/2010/main" val="239004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62CD605-0E77-45A1-B737-886F2DB428EA}" type="datetime1">
              <a:rPr kumimoji="1" lang="ja-JP" altLang="en-US" smtClean="0"/>
              <a:t>2025/7/11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695528-8602-40EC-ADB7-5785948D03CB}" type="slidenum">
              <a:rPr kumimoji="1" lang="ja-JP" altLang="en-US" smtClean="0"/>
              <a:t>‹#›</a:t>
            </a:fld>
            <a:endParaRPr kumimoji="1" lang="ja-JP" altLang="en-US"/>
          </a:p>
        </p:txBody>
      </p:sp>
    </p:spTree>
    <p:extLst>
      <p:ext uri="{BB962C8B-B14F-4D97-AF65-F5344CB8AC3E}">
        <p14:creationId xmlns:p14="http://schemas.microsoft.com/office/powerpoint/2010/main" val="2962068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C8D3344-401E-4BCA-8BD7-6DCEDB1EF1FF}" type="datetime1">
              <a:rPr kumimoji="1" lang="ja-JP" altLang="en-US" smtClean="0"/>
              <a:t>2025/7/11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695528-8602-40EC-ADB7-5785948D03CB}" type="slidenum">
              <a:rPr kumimoji="1" lang="ja-JP" altLang="en-US" smtClean="0"/>
              <a:t>‹#›</a:t>
            </a:fld>
            <a:endParaRPr kumimoji="1" lang="ja-JP" altLang="en-US"/>
          </a:p>
        </p:txBody>
      </p:sp>
    </p:spTree>
    <p:extLst>
      <p:ext uri="{BB962C8B-B14F-4D97-AF65-F5344CB8AC3E}">
        <p14:creationId xmlns:p14="http://schemas.microsoft.com/office/powerpoint/2010/main" val="241513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A2E6333-41BA-4A12-9B90-6DDE872CF17E}" type="datetime1">
              <a:rPr kumimoji="1" lang="ja-JP" altLang="en-US" smtClean="0"/>
              <a:t>2025/7/11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4695528-8602-40EC-ADB7-5785948D03CB}" type="slidenum">
              <a:rPr kumimoji="1" lang="ja-JP" altLang="en-US" smtClean="0"/>
              <a:t>‹#›</a:t>
            </a:fld>
            <a:endParaRPr kumimoji="1" lang="ja-JP" altLang="en-US"/>
          </a:p>
        </p:txBody>
      </p:sp>
    </p:spTree>
    <p:extLst>
      <p:ext uri="{BB962C8B-B14F-4D97-AF65-F5344CB8AC3E}">
        <p14:creationId xmlns:p14="http://schemas.microsoft.com/office/powerpoint/2010/main" val="1802869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DCECE73-6A7C-4DC0-98A5-05A887166EC4}" type="datetime1">
              <a:rPr kumimoji="1" lang="ja-JP" altLang="en-US" smtClean="0"/>
              <a:t>2025/7/11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4695528-8602-40EC-ADB7-5785948D03CB}" type="slidenum">
              <a:rPr kumimoji="1" lang="ja-JP" altLang="en-US" smtClean="0"/>
              <a:t>‹#›</a:t>
            </a:fld>
            <a:endParaRPr kumimoji="1" lang="ja-JP" altLang="en-US"/>
          </a:p>
        </p:txBody>
      </p:sp>
    </p:spTree>
    <p:extLst>
      <p:ext uri="{BB962C8B-B14F-4D97-AF65-F5344CB8AC3E}">
        <p14:creationId xmlns:p14="http://schemas.microsoft.com/office/powerpoint/2010/main" val="3116101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BAE543-359A-457A-9D88-796E4BF5485C}" type="datetime1">
              <a:rPr kumimoji="1" lang="ja-JP" altLang="en-US" smtClean="0"/>
              <a:t>2025/7/11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4695528-8602-40EC-ADB7-5785948D03CB}" type="slidenum">
              <a:rPr kumimoji="1" lang="ja-JP" altLang="en-US" smtClean="0"/>
              <a:t>‹#›</a:t>
            </a:fld>
            <a:endParaRPr kumimoji="1" lang="ja-JP" altLang="en-US"/>
          </a:p>
        </p:txBody>
      </p:sp>
    </p:spTree>
    <p:extLst>
      <p:ext uri="{BB962C8B-B14F-4D97-AF65-F5344CB8AC3E}">
        <p14:creationId xmlns:p14="http://schemas.microsoft.com/office/powerpoint/2010/main" val="3233631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542ECA3-73C8-46DF-A997-1FC73C33C795}" type="datetime1">
              <a:rPr kumimoji="1" lang="ja-JP" altLang="en-US" smtClean="0"/>
              <a:t>2025/7/11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695528-8602-40EC-ADB7-5785948D03CB}" type="slidenum">
              <a:rPr kumimoji="1" lang="ja-JP" altLang="en-US" smtClean="0"/>
              <a:t>‹#›</a:t>
            </a:fld>
            <a:endParaRPr kumimoji="1" lang="ja-JP" altLang="en-US"/>
          </a:p>
        </p:txBody>
      </p:sp>
    </p:spTree>
    <p:extLst>
      <p:ext uri="{BB962C8B-B14F-4D97-AF65-F5344CB8AC3E}">
        <p14:creationId xmlns:p14="http://schemas.microsoft.com/office/powerpoint/2010/main" val="2201934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E7FEEFE-BE7B-4266-A332-DC2DDCC79704}" type="datetime1">
              <a:rPr kumimoji="1" lang="ja-JP" altLang="en-US" smtClean="0"/>
              <a:t>2025/7/11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695528-8602-40EC-ADB7-5785948D03CB}" type="slidenum">
              <a:rPr kumimoji="1" lang="ja-JP" altLang="en-US" smtClean="0"/>
              <a:t>‹#›</a:t>
            </a:fld>
            <a:endParaRPr kumimoji="1" lang="ja-JP" altLang="en-US"/>
          </a:p>
        </p:txBody>
      </p:sp>
    </p:spTree>
    <p:extLst>
      <p:ext uri="{BB962C8B-B14F-4D97-AF65-F5344CB8AC3E}">
        <p14:creationId xmlns:p14="http://schemas.microsoft.com/office/powerpoint/2010/main" val="3102329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05ACF91-EC21-449F-96AE-C30D3F234698}" type="datetime1">
              <a:rPr kumimoji="1" lang="ja-JP" altLang="en-US" smtClean="0"/>
              <a:t>2025/7/11</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4695528-8602-40EC-ADB7-5785948D03CB}" type="slidenum">
              <a:rPr kumimoji="1" lang="ja-JP" altLang="en-US" smtClean="0"/>
              <a:t>‹#›</a:t>
            </a:fld>
            <a:endParaRPr kumimoji="1" lang="ja-JP" altLang="en-US"/>
          </a:p>
        </p:txBody>
      </p:sp>
    </p:spTree>
    <p:extLst>
      <p:ext uri="{BB962C8B-B14F-4D97-AF65-F5344CB8AC3E}">
        <p14:creationId xmlns:p14="http://schemas.microsoft.com/office/powerpoint/2010/main" val="17473323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hlw.go.jp/file/05-Shingikai-12301000-Roukenkyoku-Soumuka/0000180926_6.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shinsei.e-aichi.jp/city-kariya-aichi-u/offer/offerList_detail?tempSeq=113880"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hyperlink" Target="https://www.wam.go.jp/gyoseiShiryou-files/documents/2024/0308111749763/ksvol.1210.pdf"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www.mhlw.go.jp/file/05-Shingikai-12301000-Roukenkyoku-Soumuka/0000180926_6.pdf"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kokuho.or.jp/system/care/careplan/"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www.mhlw.go.jp/content/001400251.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FB04A3-F1CF-8DAE-B03A-66AFD11BBAD1}"/>
              </a:ext>
            </a:extLst>
          </p:cNvPr>
          <p:cNvSpPr>
            <a:spLocks noGrp="1"/>
          </p:cNvSpPr>
          <p:nvPr>
            <p:ph type="ctrTitle"/>
          </p:nvPr>
        </p:nvSpPr>
        <p:spPr>
          <a:xfrm>
            <a:off x="2193993" y="1197736"/>
            <a:ext cx="7804013" cy="2231264"/>
          </a:xfrm>
        </p:spPr>
        <p:txBody>
          <a:bodyPr>
            <a:normAutofit/>
          </a:bodyPr>
          <a:lstStyle/>
          <a:p>
            <a:r>
              <a:rPr lang="ja-JP" altLang="en-US" sz="4800" dirty="0">
                <a:latin typeface="UD デジタル 教科書体 NK-R" panose="02020400000000000000" pitchFamily="18" charset="-128"/>
                <a:ea typeface="UD デジタル 教科書体 NK-R" panose="02020400000000000000" pitchFamily="18" charset="-128"/>
                <a:cs typeface="ADLaM Display" panose="020F0502020204030204" pitchFamily="2" charset="0"/>
              </a:rPr>
              <a:t>サービス・活動事業における</a:t>
            </a:r>
            <a:br>
              <a:rPr lang="en-US" altLang="ja-JP" sz="4800" dirty="0">
                <a:latin typeface="UD デジタル 教科書体 NK-R" panose="02020400000000000000" pitchFamily="18" charset="-128"/>
                <a:ea typeface="UD デジタル 教科書体 NK-R" panose="02020400000000000000" pitchFamily="18" charset="-128"/>
                <a:cs typeface="ADLaM Display" panose="020F0502020204030204" pitchFamily="2" charset="0"/>
              </a:rPr>
            </a:br>
            <a:r>
              <a:rPr lang="ja-JP" altLang="en-US" sz="4800" dirty="0">
                <a:latin typeface="UD デジタル 教科書体 NK-R" panose="02020400000000000000" pitchFamily="18" charset="-128"/>
                <a:ea typeface="UD デジタル 教科書体 NK-R" panose="02020400000000000000" pitchFamily="18" charset="-128"/>
                <a:cs typeface="ADLaM Display" panose="020F0502020204030204" pitchFamily="2" charset="0"/>
              </a:rPr>
              <a:t>回数払いの導入について</a:t>
            </a:r>
          </a:p>
        </p:txBody>
      </p:sp>
      <p:sp>
        <p:nvSpPr>
          <p:cNvPr id="3" name="字幕 2">
            <a:extLst>
              <a:ext uri="{FF2B5EF4-FFF2-40B4-BE49-F238E27FC236}">
                <a16:creationId xmlns:a16="http://schemas.microsoft.com/office/drawing/2014/main" id="{DF7D315F-F430-2E71-AA93-F35E02CF6E22}"/>
              </a:ext>
            </a:extLst>
          </p:cNvPr>
          <p:cNvSpPr>
            <a:spLocks noGrp="1"/>
          </p:cNvSpPr>
          <p:nvPr>
            <p:ph type="subTitle" idx="1"/>
          </p:nvPr>
        </p:nvSpPr>
        <p:spPr>
          <a:xfrm>
            <a:off x="3828078" y="3633107"/>
            <a:ext cx="4535843" cy="488694"/>
          </a:xfrm>
        </p:spPr>
        <p:txBody>
          <a:bodyPr>
            <a:normAutofit/>
          </a:bodyPr>
          <a:lstStyle/>
          <a:p>
            <a:r>
              <a:rPr kumimoji="1" lang="ja-JP" altLang="en-US" dirty="0">
                <a:latin typeface="UD デジタル 教科書体 NK-R" panose="02020400000000000000" pitchFamily="18" charset="-128"/>
                <a:ea typeface="UD デジタル 教科書体 NK-R" panose="02020400000000000000" pitchFamily="18" charset="-128"/>
              </a:rPr>
              <a:t>刈谷市役所福祉健康部長寿課</a:t>
            </a:r>
            <a:endParaRPr kumimoji="1" lang="en-US" altLang="ja-JP" dirty="0">
              <a:latin typeface="UD デジタル 教科書体 NK-R" panose="02020400000000000000" pitchFamily="18" charset="-128"/>
              <a:ea typeface="UD デジタル 教科書体 NK-R" panose="02020400000000000000" pitchFamily="18" charset="-128"/>
            </a:endParaRPr>
          </a:p>
        </p:txBody>
      </p:sp>
      <p:cxnSp>
        <p:nvCxnSpPr>
          <p:cNvPr id="5" name="直線コネクタ 4">
            <a:extLst>
              <a:ext uri="{FF2B5EF4-FFF2-40B4-BE49-F238E27FC236}">
                <a16:creationId xmlns:a16="http://schemas.microsoft.com/office/drawing/2014/main" id="{8BAEB57D-4E12-0615-79A8-BC0259D061D6}"/>
              </a:ext>
            </a:extLst>
          </p:cNvPr>
          <p:cNvCxnSpPr>
            <a:cxnSpLocks/>
          </p:cNvCxnSpPr>
          <p:nvPr/>
        </p:nvCxnSpPr>
        <p:spPr>
          <a:xfrm>
            <a:off x="2354242" y="3429000"/>
            <a:ext cx="7420823"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12" name="字幕 2">
            <a:extLst>
              <a:ext uri="{FF2B5EF4-FFF2-40B4-BE49-F238E27FC236}">
                <a16:creationId xmlns:a16="http://schemas.microsoft.com/office/drawing/2014/main" id="{0379C0E2-235D-49B5-CA83-3AD9A75B8524}"/>
              </a:ext>
            </a:extLst>
          </p:cNvPr>
          <p:cNvSpPr txBox="1">
            <a:spLocks/>
          </p:cNvSpPr>
          <p:nvPr/>
        </p:nvSpPr>
        <p:spPr>
          <a:xfrm>
            <a:off x="3932866" y="4403980"/>
            <a:ext cx="4263573" cy="4886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800" dirty="0">
                <a:latin typeface="UD デジタル 教科書体 NK-R" panose="02020400000000000000" pitchFamily="18" charset="-128"/>
                <a:ea typeface="UD デジタル 教科書体 NK-R" panose="02020400000000000000" pitchFamily="18" charset="-128"/>
              </a:rPr>
              <a:t>令和７年　</a:t>
            </a:r>
            <a:r>
              <a:rPr lang="en-US" altLang="ja-JP" sz="1800" dirty="0">
                <a:latin typeface="UD デジタル 教科書体 NK-R" panose="02020400000000000000" pitchFamily="18" charset="-128"/>
                <a:ea typeface="UD デジタル 教科書体 NK-R" panose="02020400000000000000" pitchFamily="18" charset="-128"/>
              </a:rPr>
              <a:t>2</a:t>
            </a:r>
            <a:r>
              <a:rPr lang="ja-JP" altLang="en-US" sz="1800" dirty="0">
                <a:latin typeface="UD デジタル 教科書体 NK-R" panose="02020400000000000000" pitchFamily="18" charset="-128"/>
                <a:ea typeface="UD デジタル 教科書体 NK-R" panose="02020400000000000000" pitchFamily="18" charset="-128"/>
              </a:rPr>
              <a:t>月１２日・</a:t>
            </a:r>
            <a:r>
              <a:rPr lang="en-US" altLang="ja-JP" sz="1800" dirty="0">
                <a:latin typeface="UD デジタル 教科書体 NK-R" panose="02020400000000000000" pitchFamily="18" charset="-128"/>
                <a:ea typeface="UD デジタル 教科書体 NK-R" panose="02020400000000000000" pitchFamily="18" charset="-128"/>
              </a:rPr>
              <a:t>13</a:t>
            </a:r>
            <a:r>
              <a:rPr lang="ja-JP" altLang="en-US" sz="1800" dirty="0">
                <a:latin typeface="UD デジタル 教科書体 NK-R" panose="02020400000000000000" pitchFamily="18" charset="-128"/>
                <a:ea typeface="UD デジタル 教科書体 NK-R" panose="02020400000000000000" pitchFamily="18" charset="-128"/>
              </a:rPr>
              <a:t>日・</a:t>
            </a:r>
            <a:r>
              <a:rPr lang="en-US" altLang="ja-JP" sz="1800" dirty="0">
                <a:latin typeface="UD デジタル 教科書体 NK-R" panose="02020400000000000000" pitchFamily="18" charset="-128"/>
                <a:ea typeface="UD デジタル 教科書体 NK-R" panose="02020400000000000000" pitchFamily="18" charset="-128"/>
              </a:rPr>
              <a:t>14</a:t>
            </a:r>
            <a:r>
              <a:rPr lang="ja-JP" altLang="en-US" sz="1800" dirty="0">
                <a:latin typeface="UD デジタル 教科書体 NK-R" panose="02020400000000000000" pitchFamily="18" charset="-128"/>
                <a:ea typeface="UD デジタル 教科書体 NK-R" panose="02020400000000000000" pitchFamily="18" charset="-128"/>
              </a:rPr>
              <a:t>日</a:t>
            </a:r>
            <a:endParaRPr lang="en-US" altLang="ja-JP" sz="18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a:extLst>
              <a:ext uri="{FF2B5EF4-FFF2-40B4-BE49-F238E27FC236}">
                <a16:creationId xmlns:a16="http://schemas.microsoft.com/office/drawing/2014/main" id="{612ACD33-18D4-0233-5CDB-F5515659C101}"/>
              </a:ext>
            </a:extLst>
          </p:cNvPr>
          <p:cNvSpPr>
            <a:spLocks noGrp="1"/>
          </p:cNvSpPr>
          <p:nvPr>
            <p:ph type="sldNum" sz="quarter" idx="12"/>
          </p:nvPr>
        </p:nvSpPr>
        <p:spPr/>
        <p:txBody>
          <a:bodyPr/>
          <a:lstStyle/>
          <a:p>
            <a:fld id="{54695528-8602-40EC-ADB7-5785948D03CB}" type="slidenum">
              <a:rPr kumimoji="1" lang="ja-JP" altLang="en-US" smtClean="0"/>
              <a:t>1</a:t>
            </a:fld>
            <a:endParaRPr kumimoji="1" lang="ja-JP" altLang="en-US"/>
          </a:p>
        </p:txBody>
      </p:sp>
    </p:spTree>
    <p:extLst>
      <p:ext uri="{BB962C8B-B14F-4D97-AF65-F5344CB8AC3E}">
        <p14:creationId xmlns:p14="http://schemas.microsoft.com/office/powerpoint/2010/main" val="630035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938DAD6-AF23-931C-A7AD-FDEB198CA0B6}"/>
              </a:ext>
            </a:extLst>
          </p:cNvPr>
          <p:cNvSpPr>
            <a:spLocks noGrp="1"/>
          </p:cNvSpPr>
          <p:nvPr>
            <p:ph idx="1"/>
          </p:nvPr>
        </p:nvSpPr>
        <p:spPr>
          <a:xfrm>
            <a:off x="571500" y="695814"/>
            <a:ext cx="11049000" cy="751556"/>
          </a:xfrm>
        </p:spPr>
        <p:txBody>
          <a:bodyPr>
            <a:normAutofit/>
          </a:bodyPr>
          <a:lstStyle/>
          <a:p>
            <a:pPr marL="0" indent="0">
              <a:buNone/>
            </a:pPr>
            <a:r>
              <a:rPr lang="ja-JP" altLang="en-US" sz="4000" dirty="0">
                <a:latin typeface="UD デジタル 教科書体 NK-R" panose="02020400000000000000" pitchFamily="18" charset="-128"/>
                <a:ea typeface="UD デジタル 教科書体 NK-R" panose="02020400000000000000" pitchFamily="18" charset="-128"/>
              </a:rPr>
              <a:t>訪問型サービス（従前相当）への回数制の導入</a:t>
            </a:r>
            <a:endParaRPr lang="en-US" altLang="ja-JP" sz="4000"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a:extLst>
              <a:ext uri="{FF2B5EF4-FFF2-40B4-BE49-F238E27FC236}">
                <a16:creationId xmlns:a16="http://schemas.microsoft.com/office/drawing/2014/main" id="{99370EFC-9B28-736E-912A-20C252B6FC77}"/>
              </a:ext>
            </a:extLst>
          </p:cNvPr>
          <p:cNvCxnSpPr>
            <a:cxnSpLocks/>
          </p:cNvCxnSpPr>
          <p:nvPr/>
        </p:nvCxnSpPr>
        <p:spPr>
          <a:xfrm>
            <a:off x="709808" y="1278877"/>
            <a:ext cx="9933808" cy="0"/>
          </a:xfrm>
          <a:prstGeom prst="line">
            <a:avLst/>
          </a:prstGeom>
          <a:ln w="38100"/>
        </p:spPr>
        <p:style>
          <a:lnRef idx="1">
            <a:schemeClr val="accent6"/>
          </a:lnRef>
          <a:fillRef idx="0">
            <a:schemeClr val="accent6"/>
          </a:fillRef>
          <a:effectRef idx="0">
            <a:schemeClr val="accent6"/>
          </a:effectRef>
          <a:fontRef idx="minor">
            <a:schemeClr val="tx1"/>
          </a:fontRef>
        </p:style>
      </p:cxnSp>
      <p:pic>
        <p:nvPicPr>
          <p:cNvPr id="11" name="図 10">
            <a:extLst>
              <a:ext uri="{FF2B5EF4-FFF2-40B4-BE49-F238E27FC236}">
                <a16:creationId xmlns:a16="http://schemas.microsoft.com/office/drawing/2014/main" id="{34222A08-D2F9-4EFA-7647-B37BF6FB5641}"/>
              </a:ext>
            </a:extLst>
          </p:cNvPr>
          <p:cNvPicPr>
            <a:picLocks noChangeAspect="1"/>
          </p:cNvPicPr>
          <p:nvPr/>
        </p:nvPicPr>
        <p:blipFill rotWithShape="1">
          <a:blip r:embed="rId3"/>
          <a:srcRect l="46448"/>
          <a:stretch/>
        </p:blipFill>
        <p:spPr>
          <a:xfrm>
            <a:off x="5807382" y="2024117"/>
            <a:ext cx="5916982" cy="3836607"/>
          </a:xfrm>
          <a:prstGeom prst="rect">
            <a:avLst/>
          </a:prstGeom>
        </p:spPr>
      </p:pic>
      <p:grpSp>
        <p:nvGrpSpPr>
          <p:cNvPr id="21" name="グループ化 20">
            <a:extLst>
              <a:ext uri="{FF2B5EF4-FFF2-40B4-BE49-F238E27FC236}">
                <a16:creationId xmlns:a16="http://schemas.microsoft.com/office/drawing/2014/main" id="{08B14C1B-685D-8F8D-F489-8CA32E41FF78}"/>
              </a:ext>
            </a:extLst>
          </p:cNvPr>
          <p:cNvGrpSpPr/>
          <p:nvPr/>
        </p:nvGrpSpPr>
        <p:grpSpPr>
          <a:xfrm>
            <a:off x="0" y="47892"/>
            <a:ext cx="4446741" cy="479429"/>
            <a:chOff x="0" y="47892"/>
            <a:chExt cx="4446741" cy="479429"/>
          </a:xfrm>
        </p:grpSpPr>
        <p:sp>
          <p:nvSpPr>
            <p:cNvPr id="22" name="コンテンツ プレースホルダー 2">
              <a:extLst>
                <a:ext uri="{FF2B5EF4-FFF2-40B4-BE49-F238E27FC236}">
                  <a16:creationId xmlns:a16="http://schemas.microsoft.com/office/drawing/2014/main" id="{66650926-5DFA-5383-BB8B-706D62A341F9}"/>
                </a:ext>
              </a:extLst>
            </p:cNvPr>
            <p:cNvSpPr txBox="1">
              <a:spLocks/>
            </p:cNvSpPr>
            <p:nvPr/>
          </p:nvSpPr>
          <p:spPr>
            <a:xfrm>
              <a:off x="1" y="47892"/>
              <a:ext cx="4446740" cy="4794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２．令和７年</a:t>
              </a:r>
              <a:r>
                <a:rPr lang="en-US" altLang="ja-JP" sz="2400" dirty="0">
                  <a:latin typeface="UD デジタル 教科書体 NK-R" panose="02020400000000000000" pitchFamily="18" charset="-128"/>
                  <a:ea typeface="UD デジタル 教科書体 NK-R" panose="02020400000000000000" pitchFamily="18" charset="-128"/>
                </a:rPr>
                <a:t>4</a:t>
              </a:r>
              <a:r>
                <a:rPr lang="ja-JP" altLang="en-US" sz="2400" dirty="0">
                  <a:latin typeface="UD デジタル 教科書体 NK-R" panose="02020400000000000000" pitchFamily="18" charset="-128"/>
                  <a:ea typeface="UD デジタル 教科書体 NK-R" panose="02020400000000000000" pitchFamily="18" charset="-128"/>
                </a:rPr>
                <a:t>月１日からの変更点</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23" name="直線コネクタ 22">
              <a:extLst>
                <a:ext uri="{FF2B5EF4-FFF2-40B4-BE49-F238E27FC236}">
                  <a16:creationId xmlns:a16="http://schemas.microsoft.com/office/drawing/2014/main" id="{C31DE8F9-24C1-78AE-6604-5F42C421A0C7}"/>
                </a:ext>
              </a:extLst>
            </p:cNvPr>
            <p:cNvCxnSpPr>
              <a:cxnSpLocks/>
            </p:cNvCxnSpPr>
            <p:nvPr/>
          </p:nvCxnSpPr>
          <p:spPr>
            <a:xfrm>
              <a:off x="0" y="429195"/>
              <a:ext cx="4446741"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6" name="スライド番号プレースホルダー 5">
            <a:extLst>
              <a:ext uri="{FF2B5EF4-FFF2-40B4-BE49-F238E27FC236}">
                <a16:creationId xmlns:a16="http://schemas.microsoft.com/office/drawing/2014/main" id="{74901088-1757-95B2-C818-E46D77997BC1}"/>
              </a:ext>
            </a:extLst>
          </p:cNvPr>
          <p:cNvSpPr>
            <a:spLocks noGrp="1"/>
          </p:cNvSpPr>
          <p:nvPr>
            <p:ph type="sldNum" sz="quarter" idx="12"/>
          </p:nvPr>
        </p:nvSpPr>
        <p:spPr/>
        <p:txBody>
          <a:bodyPr/>
          <a:lstStyle/>
          <a:p>
            <a:fld id="{54695528-8602-40EC-ADB7-5785948D03CB}" type="slidenum">
              <a:rPr kumimoji="1" lang="ja-JP" altLang="en-US" smtClean="0"/>
              <a:t>10</a:t>
            </a:fld>
            <a:endParaRPr kumimoji="1" lang="ja-JP" altLang="en-US" dirty="0"/>
          </a:p>
        </p:txBody>
      </p:sp>
      <p:sp>
        <p:nvSpPr>
          <p:cNvPr id="7" name="コンテンツ プレースホルダー 2">
            <a:extLst>
              <a:ext uri="{FF2B5EF4-FFF2-40B4-BE49-F238E27FC236}">
                <a16:creationId xmlns:a16="http://schemas.microsoft.com/office/drawing/2014/main" id="{E19BB597-EA51-1EDC-2C8E-89CD84108575}"/>
              </a:ext>
            </a:extLst>
          </p:cNvPr>
          <p:cNvSpPr txBox="1">
            <a:spLocks/>
          </p:cNvSpPr>
          <p:nvPr/>
        </p:nvSpPr>
        <p:spPr>
          <a:xfrm>
            <a:off x="5914064" y="6007538"/>
            <a:ext cx="6049384" cy="479429"/>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（出典）厚生労働省　介護保険最新情報</a:t>
            </a:r>
            <a:r>
              <a:rPr lang="en-US" altLang="ja-JP" sz="2400" dirty="0">
                <a:latin typeface="UD デジタル 教科書体 NK-R" panose="02020400000000000000" pitchFamily="18" charset="-128"/>
                <a:ea typeface="UD デジタル 教科書体 NK-R" panose="02020400000000000000" pitchFamily="18" charset="-128"/>
              </a:rPr>
              <a:t>Vol.1210</a:t>
            </a:r>
          </a:p>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介護予防・日常生活支援総合事業のうち第一号事業に係る厚生労働大臣が定める基準案について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8" name="コンテンツ プレースホルダー 2">
            <a:extLst>
              <a:ext uri="{FF2B5EF4-FFF2-40B4-BE49-F238E27FC236}">
                <a16:creationId xmlns:a16="http://schemas.microsoft.com/office/drawing/2014/main" id="{2428B0EE-CC43-A24F-AFAE-099061B1D2DA}"/>
              </a:ext>
            </a:extLst>
          </p:cNvPr>
          <p:cNvSpPr txBox="1">
            <a:spLocks/>
          </p:cNvSpPr>
          <p:nvPr/>
        </p:nvSpPr>
        <p:spPr>
          <a:xfrm>
            <a:off x="467636" y="4006736"/>
            <a:ext cx="5628363" cy="50643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000" dirty="0">
              <a:solidFill>
                <a:srgbClr val="E97132"/>
              </a:solidFill>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5" name="正方形/長方形 4">
            <a:extLst>
              <a:ext uri="{FF2B5EF4-FFF2-40B4-BE49-F238E27FC236}">
                <a16:creationId xmlns:a16="http://schemas.microsoft.com/office/drawing/2014/main" id="{D1709B8D-B9C4-3C8C-381B-5618FA43DAF3}"/>
              </a:ext>
            </a:extLst>
          </p:cNvPr>
          <p:cNvSpPr/>
          <p:nvPr/>
        </p:nvSpPr>
        <p:spPr>
          <a:xfrm>
            <a:off x="6488483" y="1963555"/>
            <a:ext cx="5235880" cy="3970363"/>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吹き出し: 角を丸めた四角形 1">
            <a:extLst>
              <a:ext uri="{FF2B5EF4-FFF2-40B4-BE49-F238E27FC236}">
                <a16:creationId xmlns:a16="http://schemas.microsoft.com/office/drawing/2014/main" id="{7E97B71A-D30E-EEEE-4C60-6EE6866D489B}"/>
              </a:ext>
            </a:extLst>
          </p:cNvPr>
          <p:cNvSpPr/>
          <p:nvPr/>
        </p:nvSpPr>
        <p:spPr>
          <a:xfrm>
            <a:off x="103031" y="2431595"/>
            <a:ext cx="5704351" cy="3356207"/>
          </a:xfrm>
          <a:prstGeom prst="wedgeRoundRectCallout">
            <a:avLst>
              <a:gd name="adj1" fmla="val 67766"/>
              <a:gd name="adj2" fmla="val 19253"/>
              <a:gd name="adj3" fmla="val 16667"/>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3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・サービスの</a:t>
            </a:r>
            <a:r>
              <a:rPr kumimoji="0" lang="ja-JP" altLang="en-US" sz="3200" b="0" i="0" u="none" strike="noStrike" kern="1200" cap="none" spc="0" normalizeH="0" baseline="0" noProof="0" dirty="0">
                <a:ln>
                  <a:noFill/>
                </a:ln>
                <a:solidFill>
                  <a:srgbClr val="E97132"/>
                </a:solidFill>
                <a:effectLst/>
                <a:uLnTx/>
                <a:uFillTx/>
                <a:latin typeface="UD デジタル 教科書体 NK-R" panose="02020400000000000000" pitchFamily="18" charset="-128"/>
                <a:ea typeface="UD デジタル 教科書体 NK-R" panose="02020400000000000000" pitchFamily="18" charset="-128"/>
                <a:cs typeface="+mn-cs"/>
              </a:rPr>
              <a:t>内容が</a:t>
            </a:r>
            <a:r>
              <a:rPr kumimoji="0" lang="en-US" altLang="ja-JP" sz="3200" b="0" i="0" u="none" strike="noStrike" kern="1200" cap="none" spc="0" normalizeH="0" baseline="0" noProof="0" dirty="0">
                <a:ln>
                  <a:noFill/>
                </a:ln>
                <a:solidFill>
                  <a:srgbClr val="E97132"/>
                </a:solidFill>
                <a:effectLst/>
                <a:uLnTx/>
                <a:uFillTx/>
                <a:latin typeface="UD デジタル 教科書体 NK-R" panose="02020400000000000000" pitchFamily="18" charset="-128"/>
                <a:ea typeface="UD デジタル 教科書体 NK-R" panose="02020400000000000000" pitchFamily="18" charset="-128"/>
                <a:cs typeface="+mn-cs"/>
              </a:rPr>
              <a:t>3</a:t>
            </a:r>
            <a:r>
              <a:rPr kumimoji="0" lang="ja-JP" altLang="en-US" sz="3200" b="0" i="0" u="none" strike="noStrike" kern="1200" cap="none" spc="0" normalizeH="0" baseline="0" noProof="0" dirty="0">
                <a:ln>
                  <a:noFill/>
                </a:ln>
                <a:solidFill>
                  <a:srgbClr val="E97132"/>
                </a:solidFill>
                <a:effectLst/>
                <a:uLnTx/>
                <a:uFillTx/>
                <a:latin typeface="UD デジタル 教科書体 NK-R" panose="02020400000000000000" pitchFamily="18" charset="-128"/>
                <a:ea typeface="UD デジタル 教科書体 NK-R" panose="02020400000000000000" pitchFamily="18" charset="-128"/>
                <a:cs typeface="+mn-cs"/>
              </a:rPr>
              <a:t>種類</a:t>
            </a:r>
            <a:endParaRPr kumimoji="0" lang="en-US" altLang="ja-JP" sz="3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3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・生活援助が中心のサービスは</a:t>
            </a:r>
            <a:r>
              <a:rPr lang="ja-JP" altLang="en-US" sz="3200" dirty="0">
                <a:solidFill>
                  <a:srgbClr val="E97132"/>
                </a:solidFill>
                <a:latin typeface="UD デジタル 教科書体 NK-R" panose="02020400000000000000" pitchFamily="18" charset="-128"/>
                <a:ea typeface="UD デジタル 教科書体 NK-R" panose="02020400000000000000" pitchFamily="18" charset="-128"/>
              </a:rPr>
              <a:t>時間によって</a:t>
            </a:r>
            <a:r>
              <a:rPr lang="en-US" altLang="ja-JP" sz="3200" dirty="0">
                <a:solidFill>
                  <a:srgbClr val="E97132"/>
                </a:solidFill>
                <a:latin typeface="UD デジタル 教科書体 NK-R" panose="02020400000000000000" pitchFamily="18" charset="-128"/>
                <a:ea typeface="UD デジタル 教科書体 NK-R" panose="02020400000000000000" pitchFamily="18" charset="-128"/>
              </a:rPr>
              <a:t>2</a:t>
            </a:r>
            <a:r>
              <a:rPr lang="ja-JP" altLang="en-US" sz="3200" dirty="0">
                <a:solidFill>
                  <a:srgbClr val="E97132"/>
                </a:solidFill>
                <a:latin typeface="UD デジタル 教科書体 NK-R" panose="02020400000000000000" pitchFamily="18" charset="-128"/>
                <a:ea typeface="UD デジタル 教科書体 NK-R" panose="02020400000000000000" pitchFamily="18" charset="-128"/>
              </a:rPr>
              <a:t>種類</a:t>
            </a:r>
            <a:r>
              <a:rPr lang="ja-JP" altLang="en-US" sz="3200" dirty="0">
                <a:solidFill>
                  <a:prstClr val="black"/>
                </a:solidFill>
                <a:latin typeface="UD デジタル 教科書体 NK-R" panose="02020400000000000000" pitchFamily="18" charset="-128"/>
                <a:ea typeface="UD デジタル 教科書体 NK-R" panose="02020400000000000000" pitchFamily="18" charset="-128"/>
              </a:rPr>
              <a:t>に</a:t>
            </a:r>
            <a:endParaRPr kumimoji="0" lang="en-US" altLang="ja-JP" sz="3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algn="ctr"/>
            <a:endParaRPr kumimoji="1" lang="ja-JP" altLang="en-US" dirty="0"/>
          </a:p>
        </p:txBody>
      </p:sp>
    </p:spTree>
    <p:extLst>
      <p:ext uri="{BB962C8B-B14F-4D97-AF65-F5344CB8AC3E}">
        <p14:creationId xmlns:p14="http://schemas.microsoft.com/office/powerpoint/2010/main" val="1873408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938DAD6-AF23-931C-A7AD-FDEB198CA0B6}"/>
              </a:ext>
            </a:extLst>
          </p:cNvPr>
          <p:cNvSpPr>
            <a:spLocks noGrp="1"/>
          </p:cNvSpPr>
          <p:nvPr>
            <p:ph idx="1"/>
          </p:nvPr>
        </p:nvSpPr>
        <p:spPr>
          <a:xfrm>
            <a:off x="571500" y="695814"/>
            <a:ext cx="11049000" cy="751556"/>
          </a:xfrm>
        </p:spPr>
        <p:txBody>
          <a:bodyPr>
            <a:normAutofit/>
          </a:bodyPr>
          <a:lstStyle/>
          <a:p>
            <a:pPr marL="0" indent="0">
              <a:buNone/>
            </a:pPr>
            <a:r>
              <a:rPr lang="ja-JP" altLang="en-US" sz="4000" dirty="0">
                <a:latin typeface="UD デジタル 教科書体 NK-R" panose="02020400000000000000" pitchFamily="18" charset="-128"/>
                <a:ea typeface="UD デジタル 教科書体 NK-R" panose="02020400000000000000" pitchFamily="18" charset="-128"/>
              </a:rPr>
              <a:t>訪問型サービス（従前相当）への回数制の導入</a:t>
            </a:r>
            <a:endParaRPr lang="en-US" altLang="ja-JP" sz="4000"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a:extLst>
              <a:ext uri="{FF2B5EF4-FFF2-40B4-BE49-F238E27FC236}">
                <a16:creationId xmlns:a16="http://schemas.microsoft.com/office/drawing/2014/main" id="{99370EFC-9B28-736E-912A-20C252B6FC77}"/>
              </a:ext>
            </a:extLst>
          </p:cNvPr>
          <p:cNvCxnSpPr>
            <a:cxnSpLocks/>
          </p:cNvCxnSpPr>
          <p:nvPr/>
        </p:nvCxnSpPr>
        <p:spPr>
          <a:xfrm>
            <a:off x="709808" y="1278877"/>
            <a:ext cx="9928141" cy="0"/>
          </a:xfrm>
          <a:prstGeom prst="line">
            <a:avLst/>
          </a:prstGeom>
          <a:ln w="38100"/>
        </p:spPr>
        <p:style>
          <a:lnRef idx="1">
            <a:schemeClr val="accent6"/>
          </a:lnRef>
          <a:fillRef idx="0">
            <a:schemeClr val="accent6"/>
          </a:fillRef>
          <a:effectRef idx="0">
            <a:schemeClr val="accent6"/>
          </a:effectRef>
          <a:fontRef idx="minor">
            <a:schemeClr val="tx1"/>
          </a:fontRef>
        </p:style>
      </p:cxnSp>
      <p:grpSp>
        <p:nvGrpSpPr>
          <p:cNvPr id="21" name="グループ化 20">
            <a:extLst>
              <a:ext uri="{FF2B5EF4-FFF2-40B4-BE49-F238E27FC236}">
                <a16:creationId xmlns:a16="http://schemas.microsoft.com/office/drawing/2014/main" id="{08B14C1B-685D-8F8D-F489-8CA32E41FF78}"/>
              </a:ext>
            </a:extLst>
          </p:cNvPr>
          <p:cNvGrpSpPr/>
          <p:nvPr/>
        </p:nvGrpSpPr>
        <p:grpSpPr>
          <a:xfrm>
            <a:off x="0" y="47892"/>
            <a:ext cx="4446741" cy="479429"/>
            <a:chOff x="0" y="47892"/>
            <a:chExt cx="4446741" cy="479429"/>
          </a:xfrm>
        </p:grpSpPr>
        <p:sp>
          <p:nvSpPr>
            <p:cNvPr id="22" name="コンテンツ プレースホルダー 2">
              <a:extLst>
                <a:ext uri="{FF2B5EF4-FFF2-40B4-BE49-F238E27FC236}">
                  <a16:creationId xmlns:a16="http://schemas.microsoft.com/office/drawing/2014/main" id="{66650926-5DFA-5383-BB8B-706D62A341F9}"/>
                </a:ext>
              </a:extLst>
            </p:cNvPr>
            <p:cNvSpPr txBox="1">
              <a:spLocks/>
            </p:cNvSpPr>
            <p:nvPr/>
          </p:nvSpPr>
          <p:spPr>
            <a:xfrm>
              <a:off x="1" y="47892"/>
              <a:ext cx="4446740" cy="4794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２．令和７年</a:t>
              </a:r>
              <a:r>
                <a:rPr lang="en-US" altLang="ja-JP" sz="2400" dirty="0">
                  <a:latin typeface="UD デジタル 教科書体 NK-R" panose="02020400000000000000" pitchFamily="18" charset="-128"/>
                  <a:ea typeface="UD デジタル 教科書体 NK-R" panose="02020400000000000000" pitchFamily="18" charset="-128"/>
                </a:rPr>
                <a:t>4</a:t>
              </a:r>
              <a:r>
                <a:rPr lang="ja-JP" altLang="en-US" sz="2400" dirty="0">
                  <a:latin typeface="UD デジタル 教科書体 NK-R" panose="02020400000000000000" pitchFamily="18" charset="-128"/>
                  <a:ea typeface="UD デジタル 教科書体 NK-R" panose="02020400000000000000" pitchFamily="18" charset="-128"/>
                </a:rPr>
                <a:t>月１日からの変更点</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23" name="直線コネクタ 22">
              <a:extLst>
                <a:ext uri="{FF2B5EF4-FFF2-40B4-BE49-F238E27FC236}">
                  <a16:creationId xmlns:a16="http://schemas.microsoft.com/office/drawing/2014/main" id="{C31DE8F9-24C1-78AE-6604-5F42C421A0C7}"/>
                </a:ext>
              </a:extLst>
            </p:cNvPr>
            <p:cNvCxnSpPr>
              <a:cxnSpLocks/>
            </p:cNvCxnSpPr>
            <p:nvPr/>
          </p:nvCxnSpPr>
          <p:spPr>
            <a:xfrm>
              <a:off x="0" y="429195"/>
              <a:ext cx="4446741"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6" name="スライド番号プレースホルダー 5">
            <a:extLst>
              <a:ext uri="{FF2B5EF4-FFF2-40B4-BE49-F238E27FC236}">
                <a16:creationId xmlns:a16="http://schemas.microsoft.com/office/drawing/2014/main" id="{74901088-1757-95B2-C818-E46D77997BC1}"/>
              </a:ext>
            </a:extLst>
          </p:cNvPr>
          <p:cNvSpPr>
            <a:spLocks noGrp="1"/>
          </p:cNvSpPr>
          <p:nvPr>
            <p:ph type="sldNum" sz="quarter" idx="12"/>
          </p:nvPr>
        </p:nvSpPr>
        <p:spPr/>
        <p:txBody>
          <a:bodyPr/>
          <a:lstStyle/>
          <a:p>
            <a:fld id="{54695528-8602-40EC-ADB7-5785948D03CB}" type="slidenum">
              <a:rPr kumimoji="1" lang="ja-JP" altLang="en-US" smtClean="0"/>
              <a:t>11</a:t>
            </a:fld>
            <a:endParaRPr kumimoji="1" lang="ja-JP" altLang="en-US" dirty="0"/>
          </a:p>
        </p:txBody>
      </p:sp>
      <p:sp>
        <p:nvSpPr>
          <p:cNvPr id="8" name="コンテンツ プレースホルダー 2">
            <a:extLst>
              <a:ext uri="{FF2B5EF4-FFF2-40B4-BE49-F238E27FC236}">
                <a16:creationId xmlns:a16="http://schemas.microsoft.com/office/drawing/2014/main" id="{08AACD47-27F7-AB4D-5A9A-C313522379D0}"/>
              </a:ext>
            </a:extLst>
          </p:cNvPr>
          <p:cNvSpPr txBox="1">
            <a:spLocks/>
          </p:cNvSpPr>
          <p:nvPr/>
        </p:nvSpPr>
        <p:spPr>
          <a:xfrm>
            <a:off x="838200" y="1825625"/>
            <a:ext cx="110490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「標準的な内容のサービス」とは　</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a:t>
            </a:r>
            <a:r>
              <a:rPr lang="ja-JP" altLang="en-US" sz="3200" dirty="0">
                <a:solidFill>
                  <a:srgbClr val="E97132"/>
                </a:solidFill>
                <a:latin typeface="UD デジタル 教科書体 NK-R" panose="02020400000000000000" pitchFamily="18" charset="-128"/>
                <a:ea typeface="UD デジタル 教科書体 NK-R" panose="02020400000000000000" pitchFamily="18" charset="-128"/>
              </a:rPr>
              <a:t>見守り的援助</a:t>
            </a:r>
            <a:r>
              <a:rPr lang="ja-JP" altLang="en-US" sz="3200" dirty="0">
                <a:latin typeface="UD デジタル 教科書体 NK-R" panose="02020400000000000000" pitchFamily="18" charset="-128"/>
                <a:ea typeface="UD デジタル 教科書体 NK-R" panose="02020400000000000000" pitchFamily="18" charset="-128"/>
              </a:rPr>
              <a:t>が必要な場合</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　　</a:t>
            </a:r>
            <a:r>
              <a:rPr lang="ja-JP" altLang="en-US" sz="3200" dirty="0">
                <a:solidFill>
                  <a:srgbClr val="E97132"/>
                </a:solidFill>
                <a:latin typeface="UD デジタル 教科書体 NK-R" panose="02020400000000000000" pitchFamily="18" charset="-128"/>
                <a:ea typeface="UD デジタル 教科書体 NK-R" panose="02020400000000000000" pitchFamily="18" charset="-128"/>
              </a:rPr>
              <a:t>身体介護</a:t>
            </a:r>
            <a:r>
              <a:rPr lang="ja-JP" altLang="en-US" sz="3200" dirty="0">
                <a:latin typeface="UD デジタル 教科書体 NK-R" panose="02020400000000000000" pitchFamily="18" charset="-128"/>
                <a:ea typeface="UD デジタル 教科書体 NK-R" panose="02020400000000000000" pitchFamily="18" charset="-128"/>
              </a:rPr>
              <a:t>が必要な場合</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　　　　</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「生活援助が中心のサービス」とは</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→掃除、洗濯、調理などの</a:t>
            </a:r>
            <a:r>
              <a:rPr lang="ja-JP" altLang="en-US" sz="3200" dirty="0">
                <a:solidFill>
                  <a:srgbClr val="E97132"/>
                </a:solidFill>
                <a:latin typeface="UD デジタル 教科書体 NK-R" panose="02020400000000000000" pitchFamily="18" charset="-128"/>
                <a:ea typeface="UD デジタル 教科書体 NK-R" panose="02020400000000000000" pitchFamily="18" charset="-128"/>
              </a:rPr>
              <a:t>日常生活の援助が必要な場合</a:t>
            </a:r>
            <a:endParaRPr lang="en-US" altLang="ja-JP" sz="3200" dirty="0">
              <a:solidFill>
                <a:srgbClr val="E97132"/>
              </a:solidFill>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a:extLst>
              <a:ext uri="{FF2B5EF4-FFF2-40B4-BE49-F238E27FC236}">
                <a16:creationId xmlns:a16="http://schemas.microsoft.com/office/drawing/2014/main" id="{7248C20A-B5CC-8DC7-FF55-BD290F02AEC1}"/>
              </a:ext>
            </a:extLst>
          </p:cNvPr>
          <p:cNvSpPr txBox="1"/>
          <p:nvPr/>
        </p:nvSpPr>
        <p:spPr>
          <a:xfrm>
            <a:off x="838200" y="5492626"/>
            <a:ext cx="10782300" cy="923330"/>
          </a:xfrm>
          <a:prstGeom prst="rect">
            <a:avLst/>
          </a:prstGeom>
          <a:noFill/>
        </p:spPr>
        <p:txBody>
          <a:bodyPr wrap="square" rtlCol="0">
            <a:spAutoFit/>
          </a:bodyPr>
          <a:lstStyle/>
          <a:p>
            <a:pPr marL="0" indent="0">
              <a:buFont typeface="Arial" panose="020B0604020202020204" pitchFamily="34" charset="0"/>
              <a:buNone/>
            </a:pPr>
            <a:r>
              <a:rPr kumimoji="0"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介護保険最新情報</a:t>
            </a:r>
            <a:r>
              <a:rPr kumimoji="0"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Vol.</a:t>
            </a:r>
            <a:r>
              <a:rPr kumimoji="0"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６３７「訪問介護におけるサービス行為の区分等について」を参照</a:t>
            </a:r>
            <a:endParaRPr kumimoji="0"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r>
              <a:rPr lang="en-US" altLang="ja-JP" dirty="0">
                <a:hlinkClick r:id="rId3"/>
              </a:rPr>
              <a:t>https://www.mhlw.go.jp/file/05-Shingikai-12301000-Roukenkyoku-Soumuka/0000180926_6.pdf</a:t>
            </a:r>
            <a:endParaRPr lang="en-US" altLang="ja-JP" dirty="0"/>
          </a:p>
          <a:p>
            <a:endParaRPr lang="en-US" altLang="ja-JP" dirty="0"/>
          </a:p>
        </p:txBody>
      </p:sp>
    </p:spTree>
    <p:extLst>
      <p:ext uri="{BB962C8B-B14F-4D97-AF65-F5344CB8AC3E}">
        <p14:creationId xmlns:p14="http://schemas.microsoft.com/office/powerpoint/2010/main" val="3881548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34222A08-D2F9-4EFA-7647-B37BF6FB5641}"/>
              </a:ext>
            </a:extLst>
          </p:cNvPr>
          <p:cNvPicPr>
            <a:picLocks noChangeAspect="1"/>
          </p:cNvPicPr>
          <p:nvPr/>
        </p:nvPicPr>
        <p:blipFill rotWithShape="1">
          <a:blip r:embed="rId3"/>
          <a:srcRect l="46448"/>
          <a:stretch/>
        </p:blipFill>
        <p:spPr>
          <a:xfrm>
            <a:off x="5807382" y="2024117"/>
            <a:ext cx="5916982" cy="3836607"/>
          </a:xfrm>
          <a:prstGeom prst="rect">
            <a:avLst/>
          </a:prstGeom>
        </p:spPr>
      </p:pic>
      <p:grpSp>
        <p:nvGrpSpPr>
          <p:cNvPr id="21" name="グループ化 20">
            <a:extLst>
              <a:ext uri="{FF2B5EF4-FFF2-40B4-BE49-F238E27FC236}">
                <a16:creationId xmlns:a16="http://schemas.microsoft.com/office/drawing/2014/main" id="{08B14C1B-685D-8F8D-F489-8CA32E41FF78}"/>
              </a:ext>
            </a:extLst>
          </p:cNvPr>
          <p:cNvGrpSpPr/>
          <p:nvPr/>
        </p:nvGrpSpPr>
        <p:grpSpPr>
          <a:xfrm>
            <a:off x="0" y="47892"/>
            <a:ext cx="4446741" cy="479429"/>
            <a:chOff x="0" y="47892"/>
            <a:chExt cx="4446741" cy="479429"/>
          </a:xfrm>
        </p:grpSpPr>
        <p:sp>
          <p:nvSpPr>
            <p:cNvPr id="22" name="コンテンツ プレースホルダー 2">
              <a:extLst>
                <a:ext uri="{FF2B5EF4-FFF2-40B4-BE49-F238E27FC236}">
                  <a16:creationId xmlns:a16="http://schemas.microsoft.com/office/drawing/2014/main" id="{66650926-5DFA-5383-BB8B-706D62A341F9}"/>
                </a:ext>
              </a:extLst>
            </p:cNvPr>
            <p:cNvSpPr txBox="1">
              <a:spLocks/>
            </p:cNvSpPr>
            <p:nvPr/>
          </p:nvSpPr>
          <p:spPr>
            <a:xfrm>
              <a:off x="1" y="47892"/>
              <a:ext cx="4446740" cy="4794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２．令和７年</a:t>
              </a:r>
              <a:r>
                <a:rPr lang="en-US" altLang="ja-JP" sz="2400" dirty="0">
                  <a:latin typeface="UD デジタル 教科書体 NK-R" panose="02020400000000000000" pitchFamily="18" charset="-128"/>
                  <a:ea typeface="UD デジタル 教科書体 NK-R" panose="02020400000000000000" pitchFamily="18" charset="-128"/>
                </a:rPr>
                <a:t>4</a:t>
              </a:r>
              <a:r>
                <a:rPr lang="ja-JP" altLang="en-US" sz="2400" dirty="0">
                  <a:latin typeface="UD デジタル 教科書体 NK-R" panose="02020400000000000000" pitchFamily="18" charset="-128"/>
                  <a:ea typeface="UD デジタル 教科書体 NK-R" panose="02020400000000000000" pitchFamily="18" charset="-128"/>
                </a:rPr>
                <a:t>月１日からの変更点</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23" name="直線コネクタ 22">
              <a:extLst>
                <a:ext uri="{FF2B5EF4-FFF2-40B4-BE49-F238E27FC236}">
                  <a16:creationId xmlns:a16="http://schemas.microsoft.com/office/drawing/2014/main" id="{C31DE8F9-24C1-78AE-6604-5F42C421A0C7}"/>
                </a:ext>
              </a:extLst>
            </p:cNvPr>
            <p:cNvCxnSpPr>
              <a:cxnSpLocks/>
            </p:cNvCxnSpPr>
            <p:nvPr/>
          </p:nvCxnSpPr>
          <p:spPr>
            <a:xfrm>
              <a:off x="0" y="429195"/>
              <a:ext cx="4446741"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6" name="スライド番号プレースホルダー 5">
            <a:extLst>
              <a:ext uri="{FF2B5EF4-FFF2-40B4-BE49-F238E27FC236}">
                <a16:creationId xmlns:a16="http://schemas.microsoft.com/office/drawing/2014/main" id="{74901088-1757-95B2-C818-E46D77997BC1}"/>
              </a:ext>
            </a:extLst>
          </p:cNvPr>
          <p:cNvSpPr>
            <a:spLocks noGrp="1"/>
          </p:cNvSpPr>
          <p:nvPr>
            <p:ph type="sldNum" sz="quarter" idx="12"/>
          </p:nvPr>
        </p:nvSpPr>
        <p:spPr/>
        <p:txBody>
          <a:bodyPr/>
          <a:lstStyle/>
          <a:p>
            <a:fld id="{54695528-8602-40EC-ADB7-5785948D03CB}" type="slidenum">
              <a:rPr kumimoji="1" lang="ja-JP" altLang="en-US" smtClean="0"/>
              <a:t>12</a:t>
            </a:fld>
            <a:endParaRPr kumimoji="1" lang="ja-JP" altLang="en-US" dirty="0"/>
          </a:p>
        </p:txBody>
      </p:sp>
      <p:sp>
        <p:nvSpPr>
          <p:cNvPr id="7" name="コンテンツ プレースホルダー 2">
            <a:extLst>
              <a:ext uri="{FF2B5EF4-FFF2-40B4-BE49-F238E27FC236}">
                <a16:creationId xmlns:a16="http://schemas.microsoft.com/office/drawing/2014/main" id="{E19BB597-EA51-1EDC-2C8E-89CD84108575}"/>
              </a:ext>
            </a:extLst>
          </p:cNvPr>
          <p:cNvSpPr txBox="1">
            <a:spLocks/>
          </p:cNvSpPr>
          <p:nvPr/>
        </p:nvSpPr>
        <p:spPr>
          <a:xfrm>
            <a:off x="5914064" y="6007538"/>
            <a:ext cx="6049384" cy="479429"/>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（出典）厚生労働省　介護保険最新情報</a:t>
            </a:r>
            <a:r>
              <a:rPr lang="en-US" altLang="ja-JP" sz="2400" dirty="0">
                <a:latin typeface="UD デジタル 教科書体 NK-R" panose="02020400000000000000" pitchFamily="18" charset="-128"/>
                <a:ea typeface="UD デジタル 教科書体 NK-R" panose="02020400000000000000" pitchFamily="18" charset="-128"/>
              </a:rPr>
              <a:t>Vol.1210</a:t>
            </a:r>
          </a:p>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介護予防・日常生活支援総合事業のうち第一号事業に係る厚生労働大臣が定める基準案について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8" name="コンテンツ プレースホルダー 2">
            <a:extLst>
              <a:ext uri="{FF2B5EF4-FFF2-40B4-BE49-F238E27FC236}">
                <a16:creationId xmlns:a16="http://schemas.microsoft.com/office/drawing/2014/main" id="{2428B0EE-CC43-A24F-AFAE-099061B1D2DA}"/>
              </a:ext>
            </a:extLst>
          </p:cNvPr>
          <p:cNvSpPr txBox="1">
            <a:spLocks/>
          </p:cNvSpPr>
          <p:nvPr/>
        </p:nvSpPr>
        <p:spPr>
          <a:xfrm>
            <a:off x="467636" y="4006736"/>
            <a:ext cx="5628363" cy="50643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000" dirty="0">
              <a:solidFill>
                <a:srgbClr val="E97132"/>
              </a:solidFill>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2" name="吹き出し: 角を丸めた四角形 1">
            <a:extLst>
              <a:ext uri="{FF2B5EF4-FFF2-40B4-BE49-F238E27FC236}">
                <a16:creationId xmlns:a16="http://schemas.microsoft.com/office/drawing/2014/main" id="{7E97B71A-D30E-EEEE-4C60-6EE6866D489B}"/>
              </a:ext>
            </a:extLst>
          </p:cNvPr>
          <p:cNvSpPr/>
          <p:nvPr/>
        </p:nvSpPr>
        <p:spPr>
          <a:xfrm>
            <a:off x="46615" y="2062282"/>
            <a:ext cx="5760767" cy="4099904"/>
          </a:xfrm>
          <a:prstGeom prst="wedgeRoundRectCallout">
            <a:avLst>
              <a:gd name="adj1" fmla="val 67125"/>
              <a:gd name="adj2" fmla="val 16242"/>
              <a:gd name="adj3" fmla="val 16667"/>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国で定められている生活援助中心のサービスの単位数を刈谷市の</a:t>
            </a:r>
            <a:endParaRPr lang="en-US" altLang="ja-JP" sz="2400" dirty="0">
              <a:solidFill>
                <a:prstClr val="black"/>
              </a:solidFill>
              <a:latin typeface="UD デジタル 教科書体 NK-R" panose="02020400000000000000" pitchFamily="18" charset="-128"/>
              <a:ea typeface="UD デジタル 教科書体 NK-R" panose="02020400000000000000" pitchFamily="18" charset="-128"/>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sz="2400" dirty="0">
              <a:solidFill>
                <a:prstClr val="black"/>
              </a:solidFill>
              <a:latin typeface="UD デジタル 教科書体 NK-R" panose="02020400000000000000" pitchFamily="18" charset="-128"/>
              <a:ea typeface="UD デジタル 教科書体 NK-R" panose="02020400000000000000" pitchFamily="18" charset="-128"/>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20</a:t>
            </a:r>
            <a:r>
              <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分以上</a:t>
            </a:r>
            <a:r>
              <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45</a:t>
            </a:r>
            <a:r>
              <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分未満の</a:t>
            </a:r>
            <a:r>
              <a:rPr kumimoji="1"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場合</a:t>
            </a:r>
            <a:r>
              <a:rPr kumimoji="1" lang="en-US" altLang="ja-JP" sz="2400" dirty="0">
                <a:solidFill>
                  <a:prstClr val="black"/>
                </a:solidFill>
                <a:latin typeface="UD デジタル 教科書体 NK-R" panose="02020400000000000000" pitchFamily="18" charset="-128"/>
                <a:ea typeface="UD デジタル 教科書体 NK-R" panose="02020400000000000000" pitchFamily="18" charset="-128"/>
              </a:rPr>
              <a:t>…</a:t>
            </a:r>
            <a:r>
              <a:rPr kumimoji="1" lang="en-US" altLang="ja-JP" sz="2400" dirty="0">
                <a:solidFill>
                  <a:srgbClr val="E97132"/>
                </a:solidFill>
                <a:latin typeface="UD デジタル 教科書体 NK-R" panose="02020400000000000000" pitchFamily="18" charset="-128"/>
                <a:ea typeface="UD デジタル 教科書体 NK-R" panose="02020400000000000000" pitchFamily="18" charset="-128"/>
              </a:rPr>
              <a:t>179</a:t>
            </a:r>
            <a:r>
              <a:rPr kumimoji="1"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単位</a:t>
            </a:r>
            <a:endParaRPr kumimoji="1" lang="en-US" altLang="ja-JP" sz="2400" dirty="0">
              <a:solidFill>
                <a:srgbClr val="E97132"/>
              </a:solidFill>
              <a:latin typeface="UD デジタル 教科書体 NK-R" panose="02020400000000000000" pitchFamily="18" charset="-128"/>
              <a:ea typeface="UD デジタル 教科書体 NK-R" panose="02020400000000000000" pitchFamily="18" charset="-128"/>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45</a:t>
            </a:r>
            <a:r>
              <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分以上の場合　　　　　　　　 </a:t>
            </a:r>
            <a:r>
              <a:rPr kumimoji="1" lang="en-US" altLang="ja-JP" sz="2400" dirty="0">
                <a:solidFill>
                  <a:prstClr val="black"/>
                </a:solidFill>
                <a:latin typeface="UD デジタル 教科書体 NK-R" panose="02020400000000000000" pitchFamily="18" charset="-128"/>
                <a:ea typeface="UD デジタル 教科書体 NK-R" panose="02020400000000000000" pitchFamily="18" charset="-128"/>
              </a:rPr>
              <a:t>…</a:t>
            </a:r>
            <a:r>
              <a:rPr kumimoji="1"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２２０単位</a:t>
            </a:r>
            <a:endParaRPr kumimoji="1" lang="en-US" altLang="ja-JP" sz="2400" dirty="0">
              <a:solidFill>
                <a:srgbClr val="E97132"/>
              </a:solidFill>
              <a:latin typeface="UD デジタル 教科書体 NK-R" panose="02020400000000000000" pitchFamily="18" charset="-128"/>
              <a:ea typeface="UD デジタル 教科書体 NK-R" panose="02020400000000000000" pitchFamily="18" charset="-128"/>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srgbClr val="E97132"/>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 name="フローチャート: 処理 4">
            <a:extLst>
              <a:ext uri="{FF2B5EF4-FFF2-40B4-BE49-F238E27FC236}">
                <a16:creationId xmlns:a16="http://schemas.microsoft.com/office/drawing/2014/main" id="{B8799BD3-D753-733A-C6F5-8EDA6328FF75}"/>
              </a:ext>
            </a:extLst>
          </p:cNvPr>
          <p:cNvSpPr/>
          <p:nvPr/>
        </p:nvSpPr>
        <p:spPr>
          <a:xfrm>
            <a:off x="6882916" y="4510604"/>
            <a:ext cx="3477296" cy="606087"/>
          </a:xfrm>
          <a:prstGeom prst="flowChartProcess">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コンテンツ プレースホルダー 2">
            <a:extLst>
              <a:ext uri="{FF2B5EF4-FFF2-40B4-BE49-F238E27FC236}">
                <a16:creationId xmlns:a16="http://schemas.microsoft.com/office/drawing/2014/main" id="{F15D12EA-3397-168E-16B1-CE1CC815DC62}"/>
              </a:ext>
            </a:extLst>
          </p:cNvPr>
          <p:cNvSpPr txBox="1">
            <a:spLocks/>
          </p:cNvSpPr>
          <p:nvPr/>
        </p:nvSpPr>
        <p:spPr>
          <a:xfrm>
            <a:off x="571500" y="695814"/>
            <a:ext cx="11049000" cy="751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000" dirty="0">
                <a:latin typeface="UD デジタル 教科書体 NK-R" panose="02020400000000000000" pitchFamily="18" charset="-128"/>
                <a:ea typeface="UD デジタル 教科書体 NK-R" panose="02020400000000000000" pitchFamily="18" charset="-128"/>
              </a:rPr>
              <a:t>訪問型サービス（緩和基準）への回数制の導入</a:t>
            </a:r>
            <a:endParaRPr lang="en-US" altLang="ja-JP" sz="4000" dirty="0">
              <a:latin typeface="UD デジタル 教科書体 NK-R" panose="02020400000000000000" pitchFamily="18" charset="-128"/>
              <a:ea typeface="UD デジタル 教科書体 NK-R" panose="02020400000000000000" pitchFamily="18" charset="-128"/>
            </a:endParaRPr>
          </a:p>
        </p:txBody>
      </p:sp>
      <p:cxnSp>
        <p:nvCxnSpPr>
          <p:cNvPr id="13" name="直線コネクタ 12">
            <a:extLst>
              <a:ext uri="{FF2B5EF4-FFF2-40B4-BE49-F238E27FC236}">
                <a16:creationId xmlns:a16="http://schemas.microsoft.com/office/drawing/2014/main" id="{28ADD43A-D898-8BEA-19BC-45AED664D62D}"/>
              </a:ext>
            </a:extLst>
          </p:cNvPr>
          <p:cNvCxnSpPr>
            <a:cxnSpLocks/>
          </p:cNvCxnSpPr>
          <p:nvPr/>
        </p:nvCxnSpPr>
        <p:spPr>
          <a:xfrm>
            <a:off x="709808" y="1278877"/>
            <a:ext cx="9928141" cy="0"/>
          </a:xfrm>
          <a:prstGeom prst="line">
            <a:avLst/>
          </a:prstGeom>
          <a:ln w="381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936674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938DAD6-AF23-931C-A7AD-FDEB198CA0B6}"/>
              </a:ext>
            </a:extLst>
          </p:cNvPr>
          <p:cNvSpPr>
            <a:spLocks noGrp="1"/>
          </p:cNvSpPr>
          <p:nvPr>
            <p:ph idx="1"/>
          </p:nvPr>
        </p:nvSpPr>
        <p:spPr>
          <a:xfrm>
            <a:off x="571500" y="695814"/>
            <a:ext cx="11049000" cy="751556"/>
          </a:xfrm>
        </p:spPr>
        <p:txBody>
          <a:bodyPr>
            <a:normAutofit/>
          </a:bodyPr>
          <a:lstStyle/>
          <a:p>
            <a:pPr marL="0" indent="0">
              <a:buNone/>
            </a:pPr>
            <a:r>
              <a:rPr lang="ja-JP" altLang="en-US" sz="4000" dirty="0">
                <a:latin typeface="UD デジタル 教科書体 NK-R" panose="02020400000000000000" pitchFamily="18" charset="-128"/>
                <a:ea typeface="UD デジタル 教科書体 NK-R" panose="02020400000000000000" pitchFamily="18" charset="-128"/>
              </a:rPr>
              <a:t>通所型サービス（従前相当）への回数制の導入</a:t>
            </a:r>
            <a:endParaRPr lang="en-US" altLang="ja-JP" sz="4000"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a:extLst>
              <a:ext uri="{FF2B5EF4-FFF2-40B4-BE49-F238E27FC236}">
                <a16:creationId xmlns:a16="http://schemas.microsoft.com/office/drawing/2014/main" id="{99370EFC-9B28-736E-912A-20C252B6FC77}"/>
              </a:ext>
            </a:extLst>
          </p:cNvPr>
          <p:cNvCxnSpPr>
            <a:cxnSpLocks/>
          </p:cNvCxnSpPr>
          <p:nvPr/>
        </p:nvCxnSpPr>
        <p:spPr>
          <a:xfrm>
            <a:off x="709808" y="1278877"/>
            <a:ext cx="9941020" cy="0"/>
          </a:xfrm>
          <a:prstGeom prst="line">
            <a:avLst/>
          </a:prstGeom>
          <a:ln w="38100"/>
        </p:spPr>
        <p:style>
          <a:lnRef idx="1">
            <a:schemeClr val="accent6"/>
          </a:lnRef>
          <a:fillRef idx="0">
            <a:schemeClr val="accent6"/>
          </a:fillRef>
          <a:effectRef idx="0">
            <a:schemeClr val="accent6"/>
          </a:effectRef>
          <a:fontRef idx="minor">
            <a:schemeClr val="tx1"/>
          </a:fontRef>
        </p:style>
      </p:cxnSp>
      <p:pic>
        <p:nvPicPr>
          <p:cNvPr id="5" name="図 4">
            <a:extLst>
              <a:ext uri="{FF2B5EF4-FFF2-40B4-BE49-F238E27FC236}">
                <a16:creationId xmlns:a16="http://schemas.microsoft.com/office/drawing/2014/main" id="{A286694F-ABCC-DD84-1857-F9E2E3A28394}"/>
              </a:ext>
            </a:extLst>
          </p:cNvPr>
          <p:cNvPicPr>
            <a:picLocks noChangeAspect="1"/>
          </p:cNvPicPr>
          <p:nvPr/>
        </p:nvPicPr>
        <p:blipFill>
          <a:blip r:embed="rId3"/>
          <a:stretch>
            <a:fillRect/>
          </a:stretch>
        </p:blipFill>
        <p:spPr>
          <a:xfrm>
            <a:off x="467638" y="1765597"/>
            <a:ext cx="11048999" cy="4228098"/>
          </a:xfrm>
          <a:prstGeom prst="rect">
            <a:avLst/>
          </a:prstGeom>
        </p:spPr>
      </p:pic>
      <p:sp>
        <p:nvSpPr>
          <p:cNvPr id="9" name="正方形/長方形 8">
            <a:extLst>
              <a:ext uri="{FF2B5EF4-FFF2-40B4-BE49-F238E27FC236}">
                <a16:creationId xmlns:a16="http://schemas.microsoft.com/office/drawing/2014/main" id="{1EB36340-6E9D-073A-E292-6CDBE8C903DF}"/>
              </a:ext>
            </a:extLst>
          </p:cNvPr>
          <p:cNvSpPr/>
          <p:nvPr/>
        </p:nvSpPr>
        <p:spPr>
          <a:xfrm>
            <a:off x="6409672" y="1736566"/>
            <a:ext cx="5210828" cy="2782563"/>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a:extLst>
              <a:ext uri="{FF2B5EF4-FFF2-40B4-BE49-F238E27FC236}">
                <a16:creationId xmlns:a16="http://schemas.microsoft.com/office/drawing/2014/main" id="{0CF306D8-9E4D-4622-B5D0-F7DEEE446425}"/>
              </a:ext>
            </a:extLst>
          </p:cNvPr>
          <p:cNvGrpSpPr/>
          <p:nvPr/>
        </p:nvGrpSpPr>
        <p:grpSpPr>
          <a:xfrm>
            <a:off x="0" y="47892"/>
            <a:ext cx="4446741" cy="479429"/>
            <a:chOff x="0" y="47892"/>
            <a:chExt cx="4446741" cy="479429"/>
          </a:xfrm>
        </p:grpSpPr>
        <p:sp>
          <p:nvSpPr>
            <p:cNvPr id="12" name="コンテンツ プレースホルダー 2">
              <a:extLst>
                <a:ext uri="{FF2B5EF4-FFF2-40B4-BE49-F238E27FC236}">
                  <a16:creationId xmlns:a16="http://schemas.microsoft.com/office/drawing/2014/main" id="{35C4A92F-072E-2600-D5AB-32440C8BCF75}"/>
                </a:ext>
              </a:extLst>
            </p:cNvPr>
            <p:cNvSpPr txBox="1">
              <a:spLocks/>
            </p:cNvSpPr>
            <p:nvPr/>
          </p:nvSpPr>
          <p:spPr>
            <a:xfrm>
              <a:off x="1" y="47892"/>
              <a:ext cx="4446740" cy="4794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２．令和７年</a:t>
              </a:r>
              <a:r>
                <a:rPr lang="en-US" altLang="ja-JP" sz="2400" dirty="0">
                  <a:latin typeface="UD デジタル 教科書体 NK-R" panose="02020400000000000000" pitchFamily="18" charset="-128"/>
                  <a:ea typeface="UD デジタル 教科書体 NK-R" panose="02020400000000000000" pitchFamily="18" charset="-128"/>
                </a:rPr>
                <a:t>4</a:t>
              </a:r>
              <a:r>
                <a:rPr lang="ja-JP" altLang="en-US" sz="2400" dirty="0">
                  <a:latin typeface="UD デジタル 教科書体 NK-R" panose="02020400000000000000" pitchFamily="18" charset="-128"/>
                  <a:ea typeface="UD デジタル 教科書体 NK-R" panose="02020400000000000000" pitchFamily="18" charset="-128"/>
                </a:rPr>
                <a:t>月１日からの変更点</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13" name="直線コネクタ 12">
              <a:extLst>
                <a:ext uri="{FF2B5EF4-FFF2-40B4-BE49-F238E27FC236}">
                  <a16:creationId xmlns:a16="http://schemas.microsoft.com/office/drawing/2014/main" id="{8E44F839-384F-F892-5B84-2F6376EE1FF3}"/>
                </a:ext>
              </a:extLst>
            </p:cNvPr>
            <p:cNvCxnSpPr>
              <a:cxnSpLocks/>
            </p:cNvCxnSpPr>
            <p:nvPr/>
          </p:nvCxnSpPr>
          <p:spPr>
            <a:xfrm>
              <a:off x="0" y="429195"/>
              <a:ext cx="4446741"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2" name="正方形/長方形 1">
            <a:extLst>
              <a:ext uri="{FF2B5EF4-FFF2-40B4-BE49-F238E27FC236}">
                <a16:creationId xmlns:a16="http://schemas.microsoft.com/office/drawing/2014/main" id="{70ABCA87-079C-D3EE-55A1-0F217CFFB325}"/>
              </a:ext>
            </a:extLst>
          </p:cNvPr>
          <p:cNvSpPr/>
          <p:nvPr/>
        </p:nvSpPr>
        <p:spPr>
          <a:xfrm>
            <a:off x="462572" y="1736566"/>
            <a:ext cx="4783474" cy="1086984"/>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右 5">
            <a:extLst>
              <a:ext uri="{FF2B5EF4-FFF2-40B4-BE49-F238E27FC236}">
                <a16:creationId xmlns:a16="http://schemas.microsoft.com/office/drawing/2014/main" id="{C1FD1989-62D9-9931-8AE9-D7F047FB1FE1}"/>
              </a:ext>
            </a:extLst>
          </p:cNvPr>
          <p:cNvSpPr/>
          <p:nvPr/>
        </p:nvSpPr>
        <p:spPr>
          <a:xfrm>
            <a:off x="5506126" y="2003591"/>
            <a:ext cx="643466" cy="391849"/>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スライド番号プレースホルダー 10">
            <a:extLst>
              <a:ext uri="{FF2B5EF4-FFF2-40B4-BE49-F238E27FC236}">
                <a16:creationId xmlns:a16="http://schemas.microsoft.com/office/drawing/2014/main" id="{E4159254-71F4-D56D-9776-3430EBF395B0}"/>
              </a:ext>
            </a:extLst>
          </p:cNvPr>
          <p:cNvSpPr>
            <a:spLocks noGrp="1"/>
          </p:cNvSpPr>
          <p:nvPr>
            <p:ph type="sldNum" sz="quarter" idx="12"/>
          </p:nvPr>
        </p:nvSpPr>
        <p:spPr/>
        <p:txBody>
          <a:bodyPr/>
          <a:lstStyle/>
          <a:p>
            <a:fld id="{54695528-8602-40EC-ADB7-5785948D03CB}" type="slidenum">
              <a:rPr kumimoji="1" lang="ja-JP" altLang="en-US" smtClean="0"/>
              <a:t>13</a:t>
            </a:fld>
            <a:endParaRPr kumimoji="1" lang="ja-JP" altLang="en-US"/>
          </a:p>
        </p:txBody>
      </p:sp>
      <p:sp>
        <p:nvSpPr>
          <p:cNvPr id="8" name="コンテンツ プレースホルダー 2">
            <a:extLst>
              <a:ext uri="{FF2B5EF4-FFF2-40B4-BE49-F238E27FC236}">
                <a16:creationId xmlns:a16="http://schemas.microsoft.com/office/drawing/2014/main" id="{2FBA2798-B537-4252-B9B1-516FD07E7E20}"/>
              </a:ext>
            </a:extLst>
          </p:cNvPr>
          <p:cNvSpPr txBox="1">
            <a:spLocks/>
          </p:cNvSpPr>
          <p:nvPr/>
        </p:nvSpPr>
        <p:spPr>
          <a:xfrm>
            <a:off x="5914064" y="6007538"/>
            <a:ext cx="6049384" cy="479429"/>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（出典）厚生労働省　介護保険最新情報</a:t>
            </a:r>
            <a:r>
              <a:rPr lang="en-US" altLang="ja-JP" sz="2400" dirty="0">
                <a:latin typeface="UD デジタル 教科書体 NK-R" panose="02020400000000000000" pitchFamily="18" charset="-128"/>
                <a:ea typeface="UD デジタル 教科書体 NK-R" panose="02020400000000000000" pitchFamily="18" charset="-128"/>
              </a:rPr>
              <a:t>Vol.1210</a:t>
            </a:r>
          </a:p>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介護予防・日常生活支援総合事業のうち第一号事業に係る厚生労働大臣が定める基準案について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819165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938DAD6-AF23-931C-A7AD-FDEB198CA0B6}"/>
              </a:ext>
            </a:extLst>
          </p:cNvPr>
          <p:cNvSpPr>
            <a:spLocks noGrp="1"/>
          </p:cNvSpPr>
          <p:nvPr>
            <p:ph idx="1"/>
          </p:nvPr>
        </p:nvSpPr>
        <p:spPr>
          <a:xfrm>
            <a:off x="571500" y="695814"/>
            <a:ext cx="11049000" cy="751556"/>
          </a:xfrm>
        </p:spPr>
        <p:txBody>
          <a:bodyPr>
            <a:normAutofit/>
          </a:bodyPr>
          <a:lstStyle/>
          <a:p>
            <a:pPr marL="0" indent="0">
              <a:buNone/>
            </a:pPr>
            <a:r>
              <a:rPr lang="ja-JP" altLang="en-US" sz="4000" dirty="0">
                <a:latin typeface="UD デジタル 教科書体 NK-R" panose="02020400000000000000" pitchFamily="18" charset="-128"/>
                <a:ea typeface="UD デジタル 教科書体 NK-R" panose="02020400000000000000" pitchFamily="18" charset="-128"/>
              </a:rPr>
              <a:t>通所型サービス（従前相当）への回数制の導入</a:t>
            </a:r>
            <a:endParaRPr lang="en-US" altLang="ja-JP" sz="4000"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a:extLst>
              <a:ext uri="{FF2B5EF4-FFF2-40B4-BE49-F238E27FC236}">
                <a16:creationId xmlns:a16="http://schemas.microsoft.com/office/drawing/2014/main" id="{99370EFC-9B28-736E-912A-20C252B6FC77}"/>
              </a:ext>
            </a:extLst>
          </p:cNvPr>
          <p:cNvCxnSpPr>
            <a:cxnSpLocks/>
          </p:cNvCxnSpPr>
          <p:nvPr/>
        </p:nvCxnSpPr>
        <p:spPr>
          <a:xfrm>
            <a:off x="709808" y="1278877"/>
            <a:ext cx="9953899" cy="0"/>
          </a:xfrm>
          <a:prstGeom prst="line">
            <a:avLst/>
          </a:prstGeom>
          <a:ln w="38100"/>
        </p:spPr>
        <p:style>
          <a:lnRef idx="1">
            <a:schemeClr val="accent6"/>
          </a:lnRef>
          <a:fillRef idx="0">
            <a:schemeClr val="accent6"/>
          </a:fillRef>
          <a:effectRef idx="0">
            <a:schemeClr val="accent6"/>
          </a:effectRef>
          <a:fontRef idx="minor">
            <a:schemeClr val="tx1"/>
          </a:fontRef>
        </p:style>
      </p:cxnSp>
      <p:pic>
        <p:nvPicPr>
          <p:cNvPr id="5" name="図 4">
            <a:extLst>
              <a:ext uri="{FF2B5EF4-FFF2-40B4-BE49-F238E27FC236}">
                <a16:creationId xmlns:a16="http://schemas.microsoft.com/office/drawing/2014/main" id="{A286694F-ABCC-DD84-1857-F9E2E3A28394}"/>
              </a:ext>
            </a:extLst>
          </p:cNvPr>
          <p:cNvPicPr>
            <a:picLocks noChangeAspect="1"/>
          </p:cNvPicPr>
          <p:nvPr/>
        </p:nvPicPr>
        <p:blipFill rotWithShape="1">
          <a:blip r:embed="rId3"/>
          <a:srcRect l="42625"/>
          <a:stretch/>
        </p:blipFill>
        <p:spPr>
          <a:xfrm>
            <a:off x="5177307" y="1765597"/>
            <a:ext cx="6339330" cy="4228098"/>
          </a:xfrm>
          <a:prstGeom prst="rect">
            <a:avLst/>
          </a:prstGeom>
        </p:spPr>
      </p:pic>
      <p:sp>
        <p:nvSpPr>
          <p:cNvPr id="9" name="正方形/長方形 8">
            <a:extLst>
              <a:ext uri="{FF2B5EF4-FFF2-40B4-BE49-F238E27FC236}">
                <a16:creationId xmlns:a16="http://schemas.microsoft.com/office/drawing/2014/main" id="{1EB36340-6E9D-073A-E292-6CDBE8C903DF}"/>
              </a:ext>
            </a:extLst>
          </p:cNvPr>
          <p:cNvSpPr/>
          <p:nvPr/>
        </p:nvSpPr>
        <p:spPr>
          <a:xfrm>
            <a:off x="6409672" y="1736566"/>
            <a:ext cx="5210828" cy="2782563"/>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a:extLst>
              <a:ext uri="{FF2B5EF4-FFF2-40B4-BE49-F238E27FC236}">
                <a16:creationId xmlns:a16="http://schemas.microsoft.com/office/drawing/2014/main" id="{0CF306D8-9E4D-4622-B5D0-F7DEEE446425}"/>
              </a:ext>
            </a:extLst>
          </p:cNvPr>
          <p:cNvGrpSpPr/>
          <p:nvPr/>
        </p:nvGrpSpPr>
        <p:grpSpPr>
          <a:xfrm>
            <a:off x="0" y="47892"/>
            <a:ext cx="4446741" cy="479429"/>
            <a:chOff x="0" y="47892"/>
            <a:chExt cx="4446741" cy="479429"/>
          </a:xfrm>
        </p:grpSpPr>
        <p:sp>
          <p:nvSpPr>
            <p:cNvPr id="12" name="コンテンツ プレースホルダー 2">
              <a:extLst>
                <a:ext uri="{FF2B5EF4-FFF2-40B4-BE49-F238E27FC236}">
                  <a16:creationId xmlns:a16="http://schemas.microsoft.com/office/drawing/2014/main" id="{35C4A92F-072E-2600-D5AB-32440C8BCF75}"/>
                </a:ext>
              </a:extLst>
            </p:cNvPr>
            <p:cNvSpPr txBox="1">
              <a:spLocks/>
            </p:cNvSpPr>
            <p:nvPr/>
          </p:nvSpPr>
          <p:spPr>
            <a:xfrm>
              <a:off x="1" y="47892"/>
              <a:ext cx="4446740" cy="4794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２．令和７年</a:t>
              </a:r>
              <a:r>
                <a:rPr lang="en-US" altLang="ja-JP" sz="2400" dirty="0">
                  <a:latin typeface="UD デジタル 教科書体 NK-R" panose="02020400000000000000" pitchFamily="18" charset="-128"/>
                  <a:ea typeface="UD デジタル 教科書体 NK-R" panose="02020400000000000000" pitchFamily="18" charset="-128"/>
                </a:rPr>
                <a:t>4</a:t>
              </a:r>
              <a:r>
                <a:rPr lang="ja-JP" altLang="en-US" sz="2400" dirty="0">
                  <a:latin typeface="UD デジタル 教科書体 NK-R" panose="02020400000000000000" pitchFamily="18" charset="-128"/>
                  <a:ea typeface="UD デジタル 教科書体 NK-R" panose="02020400000000000000" pitchFamily="18" charset="-128"/>
                </a:rPr>
                <a:t>月１日からの変更点</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13" name="直線コネクタ 12">
              <a:extLst>
                <a:ext uri="{FF2B5EF4-FFF2-40B4-BE49-F238E27FC236}">
                  <a16:creationId xmlns:a16="http://schemas.microsoft.com/office/drawing/2014/main" id="{8E44F839-384F-F892-5B84-2F6376EE1FF3}"/>
                </a:ext>
              </a:extLst>
            </p:cNvPr>
            <p:cNvCxnSpPr>
              <a:cxnSpLocks/>
            </p:cNvCxnSpPr>
            <p:nvPr/>
          </p:nvCxnSpPr>
          <p:spPr>
            <a:xfrm>
              <a:off x="0" y="429195"/>
              <a:ext cx="4446741"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11" name="スライド番号プレースホルダー 10">
            <a:extLst>
              <a:ext uri="{FF2B5EF4-FFF2-40B4-BE49-F238E27FC236}">
                <a16:creationId xmlns:a16="http://schemas.microsoft.com/office/drawing/2014/main" id="{E4159254-71F4-D56D-9776-3430EBF395B0}"/>
              </a:ext>
            </a:extLst>
          </p:cNvPr>
          <p:cNvSpPr>
            <a:spLocks noGrp="1"/>
          </p:cNvSpPr>
          <p:nvPr>
            <p:ph type="sldNum" sz="quarter" idx="12"/>
          </p:nvPr>
        </p:nvSpPr>
        <p:spPr/>
        <p:txBody>
          <a:bodyPr/>
          <a:lstStyle/>
          <a:p>
            <a:fld id="{54695528-8602-40EC-ADB7-5785948D03CB}" type="slidenum">
              <a:rPr kumimoji="1" lang="ja-JP" altLang="en-US" smtClean="0"/>
              <a:t>14</a:t>
            </a:fld>
            <a:endParaRPr kumimoji="1" lang="ja-JP" altLang="en-US"/>
          </a:p>
        </p:txBody>
      </p:sp>
      <p:sp>
        <p:nvSpPr>
          <p:cNvPr id="8" name="コンテンツ プレースホルダー 2">
            <a:extLst>
              <a:ext uri="{FF2B5EF4-FFF2-40B4-BE49-F238E27FC236}">
                <a16:creationId xmlns:a16="http://schemas.microsoft.com/office/drawing/2014/main" id="{2FBA2798-B537-4252-B9B1-516FD07E7E20}"/>
              </a:ext>
            </a:extLst>
          </p:cNvPr>
          <p:cNvSpPr txBox="1">
            <a:spLocks/>
          </p:cNvSpPr>
          <p:nvPr/>
        </p:nvSpPr>
        <p:spPr>
          <a:xfrm>
            <a:off x="5914064" y="6007538"/>
            <a:ext cx="6049384" cy="479429"/>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（出典）厚生労働省　介護保険最新情報</a:t>
            </a:r>
            <a:r>
              <a:rPr lang="en-US" altLang="ja-JP" sz="2400" dirty="0">
                <a:latin typeface="UD デジタル 教科書体 NK-R" panose="02020400000000000000" pitchFamily="18" charset="-128"/>
                <a:ea typeface="UD デジタル 教科書体 NK-R" panose="02020400000000000000" pitchFamily="18" charset="-128"/>
              </a:rPr>
              <a:t>Vol.1210</a:t>
            </a:r>
          </a:p>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介護予防・日常生活支援総合事業のうち第一号事業に係る厚生労働大臣が定める基準案について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18" name="乗算記号 17">
            <a:extLst>
              <a:ext uri="{FF2B5EF4-FFF2-40B4-BE49-F238E27FC236}">
                <a16:creationId xmlns:a16="http://schemas.microsoft.com/office/drawing/2014/main" id="{7BBE6B41-30C1-C482-F94C-3218ED8364DD}"/>
              </a:ext>
            </a:extLst>
          </p:cNvPr>
          <p:cNvSpPr/>
          <p:nvPr/>
        </p:nvSpPr>
        <p:spPr>
          <a:xfrm>
            <a:off x="7160652" y="3593206"/>
            <a:ext cx="1738649" cy="327432"/>
          </a:xfrm>
          <a:prstGeom prst="mathMultiply">
            <a:avLst>
              <a:gd name="adj1" fmla="val 10362"/>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76FF1AD2-665A-0181-3F8F-2B4464B30E60}"/>
              </a:ext>
            </a:extLst>
          </p:cNvPr>
          <p:cNvSpPr txBox="1"/>
          <p:nvPr/>
        </p:nvSpPr>
        <p:spPr>
          <a:xfrm>
            <a:off x="571500" y="1552579"/>
            <a:ext cx="4446740" cy="523220"/>
          </a:xfrm>
          <a:prstGeom prst="rect">
            <a:avLst/>
          </a:prstGeom>
          <a:noFill/>
        </p:spPr>
        <p:txBody>
          <a:bodyPr wrap="square" rtlCol="0">
            <a:spAutoFit/>
          </a:bodyPr>
          <a:lstStyle/>
          <a:p>
            <a:endParaRPr kumimoji="1" lang="en-US" altLang="ja-JP" sz="2800" dirty="0">
              <a:latin typeface="UD デジタル 教科書体 NK-R" panose="02020400000000000000" pitchFamily="18" charset="-128"/>
              <a:ea typeface="UD デジタル 教科書体 NK-R" panose="02020400000000000000" pitchFamily="18" charset="-128"/>
            </a:endParaRPr>
          </a:p>
        </p:txBody>
      </p:sp>
      <p:sp>
        <p:nvSpPr>
          <p:cNvPr id="2" name="吹き出し: 角を丸めた四角形 1">
            <a:extLst>
              <a:ext uri="{FF2B5EF4-FFF2-40B4-BE49-F238E27FC236}">
                <a16:creationId xmlns:a16="http://schemas.microsoft.com/office/drawing/2014/main" id="{BD960F4F-D3CA-AD4D-83B8-06FBEE46A17E}"/>
              </a:ext>
            </a:extLst>
          </p:cNvPr>
          <p:cNvSpPr/>
          <p:nvPr/>
        </p:nvSpPr>
        <p:spPr>
          <a:xfrm>
            <a:off x="198097" y="1451263"/>
            <a:ext cx="4603720" cy="2585247"/>
          </a:xfrm>
          <a:prstGeom prst="wedgeRoundRectCallout">
            <a:avLst>
              <a:gd name="adj1" fmla="val 88996"/>
              <a:gd name="adj2" fmla="val 12838"/>
              <a:gd name="adj3" fmla="val 16667"/>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週</a:t>
            </a:r>
            <a:r>
              <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回程度の利用予定</a:t>
            </a:r>
            <a:r>
              <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①月</a:t>
            </a:r>
            <a:r>
              <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回～</a:t>
            </a:r>
            <a:r>
              <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4</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回まで</a:t>
            </a:r>
            <a:endPar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800" b="0" i="0" u="none" strike="noStrike" kern="1200" cap="none" spc="0" normalizeH="0" baseline="0" noProof="0" dirty="0">
                <a:ln>
                  <a:noFill/>
                </a:ln>
                <a:solidFill>
                  <a:srgbClr val="E97132"/>
                </a:solidFill>
                <a:effectLst/>
                <a:uLnTx/>
                <a:uFillTx/>
                <a:latin typeface="UD デジタル 教科書体 NK-R" panose="02020400000000000000" pitchFamily="18" charset="-128"/>
                <a:ea typeface="UD デジタル 教科書体 NK-R" panose="02020400000000000000" pitchFamily="18" charset="-128"/>
                <a:cs typeface="+mn-cs"/>
              </a:rPr>
              <a:t>４３６単位</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での請求</a:t>
            </a:r>
            <a:endPar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②月５回</a:t>
            </a:r>
            <a:endPar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2800" b="0" i="0" u="none" strike="noStrike" kern="1200" cap="none" spc="0" normalizeH="0" baseline="0" noProof="0" dirty="0">
                <a:ln>
                  <a:noFill/>
                </a:ln>
                <a:solidFill>
                  <a:srgbClr val="E97132"/>
                </a:solidFill>
                <a:effectLst/>
                <a:uLnTx/>
                <a:uFillTx/>
                <a:latin typeface="UD デジタル 教科書体 NK-R" panose="02020400000000000000" pitchFamily="18" charset="-128"/>
                <a:ea typeface="UD デジタル 教科書体 NK-R" panose="02020400000000000000" pitchFamily="18" charset="-128"/>
                <a:cs typeface="+mn-cs"/>
              </a:rPr>
              <a:t>1,798</a:t>
            </a:r>
            <a:r>
              <a:rPr kumimoji="1" lang="ja-JP" altLang="en-US" sz="2800" b="0" i="0" u="none" strike="noStrike" kern="1200" cap="none" spc="0" normalizeH="0" baseline="0" noProof="0" dirty="0">
                <a:ln>
                  <a:noFill/>
                </a:ln>
                <a:solidFill>
                  <a:srgbClr val="E97132"/>
                </a:solidFill>
                <a:effectLst/>
                <a:uLnTx/>
                <a:uFillTx/>
                <a:latin typeface="UD デジタル 教科書体 NK-R" panose="02020400000000000000" pitchFamily="18" charset="-128"/>
                <a:ea typeface="UD デジタル 教科書体 NK-R" panose="02020400000000000000" pitchFamily="18" charset="-128"/>
                <a:cs typeface="+mn-cs"/>
              </a:rPr>
              <a:t>単位</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での請求</a:t>
            </a:r>
            <a:endPar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 name="吹き出し: 角を丸めた四角形 5">
            <a:extLst>
              <a:ext uri="{FF2B5EF4-FFF2-40B4-BE49-F238E27FC236}">
                <a16:creationId xmlns:a16="http://schemas.microsoft.com/office/drawing/2014/main" id="{516EFD62-E069-2AA8-8012-AA40936EB0CC}"/>
              </a:ext>
            </a:extLst>
          </p:cNvPr>
          <p:cNvSpPr/>
          <p:nvPr/>
        </p:nvSpPr>
        <p:spPr>
          <a:xfrm>
            <a:off x="198097" y="4205002"/>
            <a:ext cx="4603720" cy="2516473"/>
          </a:xfrm>
          <a:prstGeom prst="wedgeRoundRectCallout">
            <a:avLst>
              <a:gd name="adj1" fmla="val 90954"/>
              <a:gd name="adj2" fmla="val -62610"/>
              <a:gd name="adj3" fmla="val 16667"/>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週２回程度の利用予定</a:t>
            </a:r>
            <a:r>
              <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①月</a:t>
            </a:r>
            <a:r>
              <a:rPr kumimoji="1" lang="ja-JP" altLang="en-US" sz="2800" dirty="0">
                <a:solidFill>
                  <a:srgbClr val="FF0000"/>
                </a:solidFill>
                <a:latin typeface="UD デジタル 教科書体 NK-R" panose="02020400000000000000" pitchFamily="18" charset="-128"/>
                <a:ea typeface="UD デジタル 教科書体 NK-R" panose="02020400000000000000" pitchFamily="18" charset="-128"/>
              </a:rPr>
              <a:t>５</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回～８回まで</a:t>
            </a:r>
            <a:endPar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800" b="0" i="0" u="none" strike="noStrike" kern="1200" cap="none" spc="0" normalizeH="0" baseline="0" noProof="0" dirty="0">
                <a:ln>
                  <a:noFill/>
                </a:ln>
                <a:solidFill>
                  <a:srgbClr val="E97132"/>
                </a:solidFill>
                <a:effectLst/>
                <a:uLnTx/>
                <a:uFillTx/>
                <a:latin typeface="UD デジタル 教科書体 NK-R" panose="02020400000000000000" pitchFamily="18" charset="-128"/>
                <a:ea typeface="UD デジタル 教科書体 NK-R" panose="02020400000000000000" pitchFamily="18" charset="-128"/>
                <a:cs typeface="+mn-cs"/>
              </a:rPr>
              <a:t>４４７単位</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での請求</a:t>
            </a:r>
            <a:endPar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②月</a:t>
            </a:r>
            <a:r>
              <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9</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回</a:t>
            </a:r>
            <a:r>
              <a:rPr kumimoji="1" lang="ja-JP" altLang="en-US" sz="2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以降</a:t>
            </a:r>
            <a:endParaRPr kumimoji="1" lang="en-US" altLang="ja-JP" sz="2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2800" b="0" i="0" u="none" strike="noStrike" kern="1200" cap="none" spc="0" normalizeH="0" baseline="0" noProof="0" dirty="0">
                <a:ln>
                  <a:noFill/>
                </a:ln>
                <a:solidFill>
                  <a:srgbClr val="E97132"/>
                </a:solidFill>
                <a:effectLst/>
                <a:uLnTx/>
                <a:uFillTx/>
                <a:latin typeface="UD デジタル 教科書体 NK-R" panose="02020400000000000000" pitchFamily="18" charset="-128"/>
                <a:ea typeface="UD デジタル 教科書体 NK-R" panose="02020400000000000000" pitchFamily="18" charset="-128"/>
                <a:cs typeface="+mn-cs"/>
              </a:rPr>
              <a:t>3,621</a:t>
            </a:r>
            <a:r>
              <a:rPr kumimoji="1" lang="ja-JP" altLang="en-US" sz="2800" b="0" i="0" u="none" strike="noStrike" kern="1200" cap="none" spc="0" normalizeH="0" baseline="0" noProof="0" dirty="0">
                <a:ln>
                  <a:noFill/>
                </a:ln>
                <a:solidFill>
                  <a:srgbClr val="E97132"/>
                </a:solidFill>
                <a:effectLst/>
                <a:uLnTx/>
                <a:uFillTx/>
                <a:latin typeface="UD デジタル 教科書体 NK-R" panose="02020400000000000000" pitchFamily="18" charset="-128"/>
                <a:ea typeface="UD デジタル 教科書体 NK-R" panose="02020400000000000000" pitchFamily="18" charset="-128"/>
                <a:cs typeface="+mn-cs"/>
              </a:rPr>
              <a:t>単位</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での請求</a:t>
            </a:r>
          </a:p>
        </p:txBody>
      </p:sp>
      <p:sp>
        <p:nvSpPr>
          <p:cNvPr id="7" name="コンテンツ プレースホルダー 2">
            <a:extLst>
              <a:ext uri="{FF2B5EF4-FFF2-40B4-BE49-F238E27FC236}">
                <a16:creationId xmlns:a16="http://schemas.microsoft.com/office/drawing/2014/main" id="{37BB096B-7E65-4B18-9F7D-9223ACC81B3B}"/>
              </a:ext>
            </a:extLst>
          </p:cNvPr>
          <p:cNvSpPr txBox="1">
            <a:spLocks/>
          </p:cNvSpPr>
          <p:nvPr/>
        </p:nvSpPr>
        <p:spPr>
          <a:xfrm>
            <a:off x="8397219" y="3127847"/>
            <a:ext cx="1083074" cy="32743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・要支援２</a:t>
            </a:r>
            <a:endParaRPr lang="en-US" altLang="ja-JP" sz="18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14" name="乗算記号 13">
            <a:extLst>
              <a:ext uri="{FF2B5EF4-FFF2-40B4-BE49-F238E27FC236}">
                <a16:creationId xmlns:a16="http://schemas.microsoft.com/office/drawing/2014/main" id="{5A549F5B-DD23-6710-2B9E-5FA2ED0D1AF9}"/>
              </a:ext>
            </a:extLst>
          </p:cNvPr>
          <p:cNvSpPr/>
          <p:nvPr/>
        </p:nvSpPr>
        <p:spPr>
          <a:xfrm>
            <a:off x="7056789" y="3785953"/>
            <a:ext cx="286353" cy="327432"/>
          </a:xfrm>
          <a:prstGeom prst="mathMultiply">
            <a:avLst>
              <a:gd name="adj1" fmla="val 10362"/>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コンテンツ プレースホルダー 2">
            <a:extLst>
              <a:ext uri="{FF2B5EF4-FFF2-40B4-BE49-F238E27FC236}">
                <a16:creationId xmlns:a16="http://schemas.microsoft.com/office/drawing/2014/main" id="{D781DFD3-D768-B226-3A81-4F21FB0F9D26}"/>
              </a:ext>
            </a:extLst>
          </p:cNvPr>
          <p:cNvSpPr txBox="1">
            <a:spLocks/>
          </p:cNvSpPr>
          <p:nvPr/>
        </p:nvSpPr>
        <p:spPr>
          <a:xfrm>
            <a:off x="7033399" y="4062571"/>
            <a:ext cx="396240" cy="32743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５</a:t>
            </a:r>
            <a:endParaRPr lang="en-US" altLang="ja-JP" sz="1800" dirty="0">
              <a:solidFill>
                <a:srgbClr val="FF0000"/>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785800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938DAD6-AF23-931C-A7AD-FDEB198CA0B6}"/>
              </a:ext>
            </a:extLst>
          </p:cNvPr>
          <p:cNvSpPr>
            <a:spLocks noGrp="1"/>
          </p:cNvSpPr>
          <p:nvPr>
            <p:ph idx="1"/>
          </p:nvPr>
        </p:nvSpPr>
        <p:spPr>
          <a:xfrm>
            <a:off x="571500" y="695814"/>
            <a:ext cx="11049000" cy="751556"/>
          </a:xfrm>
        </p:spPr>
        <p:txBody>
          <a:bodyPr>
            <a:normAutofit/>
          </a:bodyPr>
          <a:lstStyle/>
          <a:p>
            <a:pPr marL="0" indent="0">
              <a:buNone/>
            </a:pPr>
            <a:r>
              <a:rPr lang="ja-JP" altLang="en-US" sz="4000" dirty="0">
                <a:latin typeface="UD デジタル 教科書体 NK-R" panose="02020400000000000000" pitchFamily="18" charset="-128"/>
                <a:ea typeface="UD デジタル 教科書体 NK-R" panose="02020400000000000000" pitchFamily="18" charset="-128"/>
              </a:rPr>
              <a:t>通所型サービス（緩和基準）への回数制の導入</a:t>
            </a:r>
            <a:endParaRPr lang="en-US" altLang="ja-JP" sz="4000"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a:extLst>
              <a:ext uri="{FF2B5EF4-FFF2-40B4-BE49-F238E27FC236}">
                <a16:creationId xmlns:a16="http://schemas.microsoft.com/office/drawing/2014/main" id="{99370EFC-9B28-736E-912A-20C252B6FC77}"/>
              </a:ext>
            </a:extLst>
          </p:cNvPr>
          <p:cNvCxnSpPr>
            <a:cxnSpLocks/>
          </p:cNvCxnSpPr>
          <p:nvPr/>
        </p:nvCxnSpPr>
        <p:spPr>
          <a:xfrm>
            <a:off x="709808" y="1278877"/>
            <a:ext cx="9994768" cy="0"/>
          </a:xfrm>
          <a:prstGeom prst="line">
            <a:avLst/>
          </a:prstGeom>
          <a:ln w="38100"/>
        </p:spPr>
        <p:style>
          <a:lnRef idx="1">
            <a:schemeClr val="accent6"/>
          </a:lnRef>
          <a:fillRef idx="0">
            <a:schemeClr val="accent6"/>
          </a:fillRef>
          <a:effectRef idx="0">
            <a:schemeClr val="accent6"/>
          </a:effectRef>
          <a:fontRef idx="minor">
            <a:schemeClr val="tx1"/>
          </a:fontRef>
        </p:style>
      </p:cxnSp>
      <p:grpSp>
        <p:nvGrpSpPr>
          <p:cNvPr id="10" name="グループ化 9">
            <a:extLst>
              <a:ext uri="{FF2B5EF4-FFF2-40B4-BE49-F238E27FC236}">
                <a16:creationId xmlns:a16="http://schemas.microsoft.com/office/drawing/2014/main" id="{0CF306D8-9E4D-4622-B5D0-F7DEEE446425}"/>
              </a:ext>
            </a:extLst>
          </p:cNvPr>
          <p:cNvGrpSpPr/>
          <p:nvPr/>
        </p:nvGrpSpPr>
        <p:grpSpPr>
          <a:xfrm>
            <a:off x="0" y="47892"/>
            <a:ext cx="4446741" cy="479429"/>
            <a:chOff x="0" y="47892"/>
            <a:chExt cx="4446741" cy="479429"/>
          </a:xfrm>
        </p:grpSpPr>
        <p:sp>
          <p:nvSpPr>
            <p:cNvPr id="12" name="コンテンツ プレースホルダー 2">
              <a:extLst>
                <a:ext uri="{FF2B5EF4-FFF2-40B4-BE49-F238E27FC236}">
                  <a16:creationId xmlns:a16="http://schemas.microsoft.com/office/drawing/2014/main" id="{35C4A92F-072E-2600-D5AB-32440C8BCF75}"/>
                </a:ext>
              </a:extLst>
            </p:cNvPr>
            <p:cNvSpPr txBox="1">
              <a:spLocks/>
            </p:cNvSpPr>
            <p:nvPr/>
          </p:nvSpPr>
          <p:spPr>
            <a:xfrm>
              <a:off x="1" y="47892"/>
              <a:ext cx="4446740" cy="4794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２．令和７年</a:t>
              </a:r>
              <a:r>
                <a:rPr lang="en-US" altLang="ja-JP" sz="2400" dirty="0">
                  <a:latin typeface="UD デジタル 教科書体 NK-R" panose="02020400000000000000" pitchFamily="18" charset="-128"/>
                  <a:ea typeface="UD デジタル 教科書体 NK-R" panose="02020400000000000000" pitchFamily="18" charset="-128"/>
                </a:rPr>
                <a:t>4</a:t>
              </a:r>
              <a:r>
                <a:rPr lang="ja-JP" altLang="en-US" sz="2400" dirty="0">
                  <a:latin typeface="UD デジタル 教科書体 NK-R" panose="02020400000000000000" pitchFamily="18" charset="-128"/>
                  <a:ea typeface="UD デジタル 教科書体 NK-R" panose="02020400000000000000" pitchFamily="18" charset="-128"/>
                </a:rPr>
                <a:t>月１日からの変更点</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13" name="直線コネクタ 12">
              <a:extLst>
                <a:ext uri="{FF2B5EF4-FFF2-40B4-BE49-F238E27FC236}">
                  <a16:creationId xmlns:a16="http://schemas.microsoft.com/office/drawing/2014/main" id="{8E44F839-384F-F892-5B84-2F6376EE1FF3}"/>
                </a:ext>
              </a:extLst>
            </p:cNvPr>
            <p:cNvCxnSpPr>
              <a:cxnSpLocks/>
            </p:cNvCxnSpPr>
            <p:nvPr/>
          </p:nvCxnSpPr>
          <p:spPr>
            <a:xfrm>
              <a:off x="0" y="429195"/>
              <a:ext cx="4446741"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2" name="コンテンツ プレースホルダー 2">
            <a:extLst>
              <a:ext uri="{FF2B5EF4-FFF2-40B4-BE49-F238E27FC236}">
                <a16:creationId xmlns:a16="http://schemas.microsoft.com/office/drawing/2014/main" id="{9DEB42F2-A7BD-F9E5-9CFE-9E75142FE829}"/>
              </a:ext>
            </a:extLst>
          </p:cNvPr>
          <p:cNvSpPr txBox="1">
            <a:spLocks/>
          </p:cNvSpPr>
          <p:nvPr/>
        </p:nvSpPr>
        <p:spPr>
          <a:xfrm>
            <a:off x="6466562" y="1713988"/>
            <a:ext cx="5725438" cy="48129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3200" dirty="0">
              <a:latin typeface="UD デジタル 教科書体 NK-R" panose="02020400000000000000" pitchFamily="18" charset="-128"/>
              <a:ea typeface="UD デジタル 教科書体 NK-R" panose="02020400000000000000" pitchFamily="18" charset="-128"/>
            </a:endParaRPr>
          </a:p>
        </p:txBody>
      </p:sp>
      <p:sp>
        <p:nvSpPr>
          <p:cNvPr id="28" name="スライド番号プレースホルダー 27">
            <a:extLst>
              <a:ext uri="{FF2B5EF4-FFF2-40B4-BE49-F238E27FC236}">
                <a16:creationId xmlns:a16="http://schemas.microsoft.com/office/drawing/2014/main" id="{430643EA-0BF2-9546-EB3A-1FC1DBA9D5D4}"/>
              </a:ext>
            </a:extLst>
          </p:cNvPr>
          <p:cNvSpPr>
            <a:spLocks noGrp="1"/>
          </p:cNvSpPr>
          <p:nvPr>
            <p:ph type="sldNum" sz="quarter" idx="12"/>
          </p:nvPr>
        </p:nvSpPr>
        <p:spPr/>
        <p:txBody>
          <a:bodyPr/>
          <a:lstStyle/>
          <a:p>
            <a:fld id="{54695528-8602-40EC-ADB7-5785948D03CB}" type="slidenum">
              <a:rPr kumimoji="1" lang="ja-JP" altLang="en-US" smtClean="0"/>
              <a:t>15</a:t>
            </a:fld>
            <a:endParaRPr kumimoji="1" lang="ja-JP" altLang="en-US"/>
          </a:p>
        </p:txBody>
      </p:sp>
      <p:grpSp>
        <p:nvGrpSpPr>
          <p:cNvPr id="36" name="グループ化 35">
            <a:extLst>
              <a:ext uri="{FF2B5EF4-FFF2-40B4-BE49-F238E27FC236}">
                <a16:creationId xmlns:a16="http://schemas.microsoft.com/office/drawing/2014/main" id="{E2BE575C-6336-BE1E-489F-949278C4DE56}"/>
              </a:ext>
            </a:extLst>
          </p:cNvPr>
          <p:cNvGrpSpPr/>
          <p:nvPr/>
        </p:nvGrpSpPr>
        <p:grpSpPr>
          <a:xfrm>
            <a:off x="709808" y="1959559"/>
            <a:ext cx="10593659" cy="4263482"/>
            <a:chOff x="401444" y="1958898"/>
            <a:chExt cx="10593659" cy="4263482"/>
          </a:xfrm>
        </p:grpSpPr>
        <p:cxnSp>
          <p:nvCxnSpPr>
            <p:cNvPr id="37" name="直線コネクタ 36">
              <a:extLst>
                <a:ext uri="{FF2B5EF4-FFF2-40B4-BE49-F238E27FC236}">
                  <a16:creationId xmlns:a16="http://schemas.microsoft.com/office/drawing/2014/main" id="{E79E0CE9-B7DB-3601-E9C9-98A80551F7C3}"/>
                </a:ext>
              </a:extLst>
            </p:cNvPr>
            <p:cNvCxnSpPr>
              <a:cxnSpLocks/>
            </p:cNvCxnSpPr>
            <p:nvPr/>
          </p:nvCxnSpPr>
          <p:spPr>
            <a:xfrm flipV="1">
              <a:off x="6850566" y="1958898"/>
              <a:ext cx="0" cy="4263482"/>
            </a:xfrm>
            <a:prstGeom prst="line">
              <a:avLst/>
            </a:prstGeom>
          </p:spPr>
          <p:style>
            <a:lnRef idx="2">
              <a:schemeClr val="dk1"/>
            </a:lnRef>
            <a:fillRef idx="0">
              <a:schemeClr val="dk1"/>
            </a:fillRef>
            <a:effectRef idx="1">
              <a:schemeClr val="dk1"/>
            </a:effectRef>
            <a:fontRef idx="minor">
              <a:schemeClr val="tx1"/>
            </a:fontRef>
          </p:style>
        </p:cxnSp>
        <p:grpSp>
          <p:nvGrpSpPr>
            <p:cNvPr id="38" name="グループ化 37">
              <a:extLst>
                <a:ext uri="{FF2B5EF4-FFF2-40B4-BE49-F238E27FC236}">
                  <a16:creationId xmlns:a16="http://schemas.microsoft.com/office/drawing/2014/main" id="{900C6A06-DD72-91A7-BDC8-24D57D382666}"/>
                </a:ext>
              </a:extLst>
            </p:cNvPr>
            <p:cNvGrpSpPr/>
            <p:nvPr/>
          </p:nvGrpSpPr>
          <p:grpSpPr>
            <a:xfrm>
              <a:off x="401444" y="1958898"/>
              <a:ext cx="10593659" cy="4263482"/>
              <a:chOff x="401444" y="1958898"/>
              <a:chExt cx="10593659" cy="4263482"/>
            </a:xfrm>
          </p:grpSpPr>
          <p:cxnSp>
            <p:nvCxnSpPr>
              <p:cNvPr id="39" name="直線コネクタ 38">
                <a:extLst>
                  <a:ext uri="{FF2B5EF4-FFF2-40B4-BE49-F238E27FC236}">
                    <a16:creationId xmlns:a16="http://schemas.microsoft.com/office/drawing/2014/main" id="{F7E7DC64-2FDC-F411-37E8-7264B7C3ABB9}"/>
                  </a:ext>
                </a:extLst>
              </p:cNvPr>
              <p:cNvCxnSpPr>
                <a:cxnSpLocks/>
              </p:cNvCxnSpPr>
              <p:nvPr/>
            </p:nvCxnSpPr>
            <p:spPr>
              <a:xfrm>
                <a:off x="401444" y="2709747"/>
                <a:ext cx="10593659" cy="0"/>
              </a:xfrm>
              <a:prstGeom prst="line">
                <a:avLst/>
              </a:prstGeom>
            </p:spPr>
            <p:style>
              <a:lnRef idx="2">
                <a:schemeClr val="dk1"/>
              </a:lnRef>
              <a:fillRef idx="0">
                <a:schemeClr val="dk1"/>
              </a:fillRef>
              <a:effectRef idx="1">
                <a:schemeClr val="dk1"/>
              </a:effectRef>
              <a:fontRef idx="minor">
                <a:schemeClr val="tx1"/>
              </a:fontRef>
            </p:style>
          </p:cxnSp>
          <p:cxnSp>
            <p:nvCxnSpPr>
              <p:cNvPr id="40" name="直線コネクタ 39">
                <a:extLst>
                  <a:ext uri="{FF2B5EF4-FFF2-40B4-BE49-F238E27FC236}">
                    <a16:creationId xmlns:a16="http://schemas.microsoft.com/office/drawing/2014/main" id="{2B664544-5A4B-1F02-A7C1-A62EB8EFECF0}"/>
                  </a:ext>
                </a:extLst>
              </p:cNvPr>
              <p:cNvCxnSpPr>
                <a:cxnSpLocks/>
              </p:cNvCxnSpPr>
              <p:nvPr/>
            </p:nvCxnSpPr>
            <p:spPr>
              <a:xfrm flipV="1">
                <a:off x="2516458" y="1958898"/>
                <a:ext cx="0" cy="4263482"/>
              </a:xfrm>
              <a:prstGeom prst="line">
                <a:avLst/>
              </a:prstGeom>
            </p:spPr>
            <p:style>
              <a:lnRef idx="2">
                <a:schemeClr val="dk1"/>
              </a:lnRef>
              <a:fillRef idx="0">
                <a:schemeClr val="dk1"/>
              </a:fillRef>
              <a:effectRef idx="1">
                <a:schemeClr val="dk1"/>
              </a:effectRef>
              <a:fontRef idx="minor">
                <a:schemeClr val="tx1"/>
              </a:fontRef>
            </p:style>
          </p:cxnSp>
          <p:cxnSp>
            <p:nvCxnSpPr>
              <p:cNvPr id="41" name="直線コネクタ 40">
                <a:extLst>
                  <a:ext uri="{FF2B5EF4-FFF2-40B4-BE49-F238E27FC236}">
                    <a16:creationId xmlns:a16="http://schemas.microsoft.com/office/drawing/2014/main" id="{830F1EEE-117C-259D-FBB3-454B4C97507E}"/>
                  </a:ext>
                </a:extLst>
              </p:cNvPr>
              <p:cNvCxnSpPr>
                <a:cxnSpLocks/>
              </p:cNvCxnSpPr>
              <p:nvPr/>
            </p:nvCxnSpPr>
            <p:spPr>
              <a:xfrm>
                <a:off x="401444" y="4545981"/>
                <a:ext cx="10593659" cy="0"/>
              </a:xfrm>
              <a:prstGeom prst="line">
                <a:avLst/>
              </a:prstGeom>
            </p:spPr>
            <p:style>
              <a:lnRef idx="2">
                <a:schemeClr val="dk1"/>
              </a:lnRef>
              <a:fillRef idx="0">
                <a:schemeClr val="dk1"/>
              </a:fillRef>
              <a:effectRef idx="1">
                <a:schemeClr val="dk1"/>
              </a:effectRef>
              <a:fontRef idx="minor">
                <a:schemeClr val="tx1"/>
              </a:fontRef>
            </p:style>
          </p:cxnSp>
          <p:sp>
            <p:nvSpPr>
              <p:cNvPr id="42" name="コンテンツ プレースホルダー 2">
                <a:extLst>
                  <a:ext uri="{FF2B5EF4-FFF2-40B4-BE49-F238E27FC236}">
                    <a16:creationId xmlns:a16="http://schemas.microsoft.com/office/drawing/2014/main" id="{90946C85-1DEE-FBDE-CC55-A851BD8ED2C9}"/>
                  </a:ext>
                </a:extLst>
              </p:cNvPr>
              <p:cNvSpPr txBox="1">
                <a:spLocks/>
              </p:cNvSpPr>
              <p:nvPr/>
            </p:nvSpPr>
            <p:spPr>
              <a:xfrm>
                <a:off x="3631580" y="2146926"/>
                <a:ext cx="2093859" cy="4794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上限月額</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43" name="コンテンツ プレースホルダー 2">
                <a:extLst>
                  <a:ext uri="{FF2B5EF4-FFF2-40B4-BE49-F238E27FC236}">
                    <a16:creationId xmlns:a16="http://schemas.microsoft.com/office/drawing/2014/main" id="{9328F882-B219-6723-F4BF-B12871D72EAC}"/>
                  </a:ext>
                </a:extLst>
              </p:cNvPr>
              <p:cNvSpPr txBox="1">
                <a:spLocks/>
              </p:cNvSpPr>
              <p:nvPr/>
            </p:nvSpPr>
            <p:spPr>
              <a:xfrm>
                <a:off x="7854176" y="2146926"/>
                <a:ext cx="2416098" cy="4794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１回あたりの単位</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44" name="コンテンツ プレースホルダー 2">
                <a:extLst>
                  <a:ext uri="{FF2B5EF4-FFF2-40B4-BE49-F238E27FC236}">
                    <a16:creationId xmlns:a16="http://schemas.microsoft.com/office/drawing/2014/main" id="{6510F0CA-5763-9827-42F7-3BE740DEB544}"/>
                  </a:ext>
                </a:extLst>
              </p:cNvPr>
              <p:cNvSpPr txBox="1">
                <a:spLocks/>
              </p:cNvSpPr>
              <p:nvPr/>
            </p:nvSpPr>
            <p:spPr>
              <a:xfrm>
                <a:off x="426318" y="3283603"/>
                <a:ext cx="1950038" cy="8832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週１回程度の利用の場合</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45" name="コンテンツ プレースホルダー 2">
                <a:extLst>
                  <a:ext uri="{FF2B5EF4-FFF2-40B4-BE49-F238E27FC236}">
                    <a16:creationId xmlns:a16="http://schemas.microsoft.com/office/drawing/2014/main" id="{CCB5BD13-E2F4-AB16-C0F8-460EFA43A388}"/>
                  </a:ext>
                </a:extLst>
              </p:cNvPr>
              <p:cNvSpPr txBox="1">
                <a:spLocks/>
              </p:cNvSpPr>
              <p:nvPr/>
            </p:nvSpPr>
            <p:spPr>
              <a:xfrm>
                <a:off x="426318" y="5094821"/>
                <a:ext cx="1950038" cy="8832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週２回程度の利用の場合</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46" name="コンテンツ プレースホルダー 2">
                <a:extLst>
                  <a:ext uri="{FF2B5EF4-FFF2-40B4-BE49-F238E27FC236}">
                    <a16:creationId xmlns:a16="http://schemas.microsoft.com/office/drawing/2014/main" id="{1B62C495-7305-B136-C9CF-DD5EE6745C28}"/>
                  </a:ext>
                </a:extLst>
              </p:cNvPr>
              <p:cNvSpPr txBox="1">
                <a:spLocks/>
              </p:cNvSpPr>
              <p:nvPr/>
            </p:nvSpPr>
            <p:spPr>
              <a:xfrm>
                <a:off x="3775401" y="3482534"/>
                <a:ext cx="1950038" cy="4353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400" dirty="0">
                    <a:latin typeface="UD デジタル 教科書体 NK-R" panose="02020400000000000000" pitchFamily="18" charset="-128"/>
                    <a:ea typeface="UD デジタル 教科書体 NK-R" panose="02020400000000000000" pitchFamily="18" charset="-128"/>
                  </a:rPr>
                  <a:t>1,</a:t>
                </a:r>
                <a:r>
                  <a:rPr lang="ja-JP" altLang="en-US" sz="2400" dirty="0">
                    <a:latin typeface="UD デジタル 教科書体 NK-R" panose="02020400000000000000" pitchFamily="18" charset="-128"/>
                    <a:ea typeface="UD デジタル 教科書体 NK-R" panose="02020400000000000000" pitchFamily="18" charset="-128"/>
                  </a:rPr>
                  <a:t>３７３単位</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47" name="コンテンツ プレースホルダー 2">
                <a:extLst>
                  <a:ext uri="{FF2B5EF4-FFF2-40B4-BE49-F238E27FC236}">
                    <a16:creationId xmlns:a16="http://schemas.microsoft.com/office/drawing/2014/main" id="{F2AE23B5-6E19-A59C-F00F-101FB9F77846}"/>
                  </a:ext>
                </a:extLst>
              </p:cNvPr>
              <p:cNvSpPr txBox="1">
                <a:spLocks/>
              </p:cNvSpPr>
              <p:nvPr/>
            </p:nvSpPr>
            <p:spPr>
              <a:xfrm>
                <a:off x="3795132" y="5318767"/>
                <a:ext cx="1950038" cy="4353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400" dirty="0">
                    <a:latin typeface="UD デジタル 教科書体 NK-R" panose="02020400000000000000" pitchFamily="18" charset="-128"/>
                    <a:ea typeface="UD デジタル 教科書体 NK-R" panose="02020400000000000000" pitchFamily="18" charset="-128"/>
                  </a:rPr>
                  <a:t>2,</a:t>
                </a:r>
                <a:r>
                  <a:rPr lang="ja-JP" altLang="en-US" sz="2400" dirty="0">
                    <a:latin typeface="UD デジタル 教科書体 NK-R" panose="02020400000000000000" pitchFamily="18" charset="-128"/>
                    <a:ea typeface="UD デジタル 教科書体 NK-R" panose="02020400000000000000" pitchFamily="18" charset="-128"/>
                  </a:rPr>
                  <a:t>７６７単位</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48" name="コンテンツ プレースホルダー 2">
                <a:extLst>
                  <a:ext uri="{FF2B5EF4-FFF2-40B4-BE49-F238E27FC236}">
                    <a16:creationId xmlns:a16="http://schemas.microsoft.com/office/drawing/2014/main" id="{746B626F-DE3C-3DB7-39A3-79675B3CC22B}"/>
                  </a:ext>
                </a:extLst>
              </p:cNvPr>
              <p:cNvSpPr txBox="1">
                <a:spLocks/>
              </p:cNvSpPr>
              <p:nvPr/>
            </p:nvSpPr>
            <p:spPr>
              <a:xfrm>
                <a:off x="8069906" y="5259363"/>
                <a:ext cx="1984635" cy="661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b="1" dirty="0">
                    <a:solidFill>
                      <a:srgbClr val="E97132"/>
                    </a:solidFill>
                    <a:latin typeface="UD デジタル 教科書体 NK-R" panose="02020400000000000000" pitchFamily="18" charset="-128"/>
                    <a:ea typeface="UD デジタル 教科書体 NK-R" panose="02020400000000000000" pitchFamily="18" charset="-128"/>
                  </a:rPr>
                  <a:t>３２１単位</a:t>
                </a:r>
                <a:endParaRPr lang="en-US" altLang="ja-JP" sz="3200" b="1" dirty="0">
                  <a:solidFill>
                    <a:srgbClr val="E97132"/>
                  </a:solidFill>
                  <a:latin typeface="UD デジタル 教科書体 NK-R" panose="02020400000000000000" pitchFamily="18" charset="-128"/>
                  <a:ea typeface="UD デジタル 教科書体 NK-R" panose="02020400000000000000" pitchFamily="18" charset="-128"/>
                </a:endParaRPr>
              </a:p>
            </p:txBody>
          </p:sp>
          <p:sp>
            <p:nvSpPr>
              <p:cNvPr id="49" name="コンテンツ プレースホルダー 2">
                <a:extLst>
                  <a:ext uri="{FF2B5EF4-FFF2-40B4-BE49-F238E27FC236}">
                    <a16:creationId xmlns:a16="http://schemas.microsoft.com/office/drawing/2014/main" id="{735261DC-6F55-AEC0-4736-F3557E159B00}"/>
                  </a:ext>
                </a:extLst>
              </p:cNvPr>
              <p:cNvSpPr txBox="1">
                <a:spLocks/>
              </p:cNvSpPr>
              <p:nvPr/>
            </p:nvSpPr>
            <p:spPr>
              <a:xfrm>
                <a:off x="8069907" y="3394299"/>
                <a:ext cx="1984635" cy="661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b="1" dirty="0">
                    <a:solidFill>
                      <a:srgbClr val="E97132"/>
                    </a:solidFill>
                    <a:latin typeface="UD デジタル 教科書体 NK-R" panose="02020400000000000000" pitchFamily="18" charset="-128"/>
                    <a:ea typeface="UD デジタル 教科書体 NK-R" panose="02020400000000000000" pitchFamily="18" charset="-128"/>
                  </a:rPr>
                  <a:t>３１９単位</a:t>
                </a:r>
                <a:endParaRPr lang="en-US" altLang="ja-JP" sz="3200" b="1" dirty="0">
                  <a:solidFill>
                    <a:srgbClr val="E97132"/>
                  </a:solidFill>
                  <a:latin typeface="UD デジタル 教科書体 NK-R" panose="02020400000000000000" pitchFamily="18" charset="-128"/>
                  <a:ea typeface="UD デジタル 教科書体 NK-R" panose="02020400000000000000" pitchFamily="18" charset="-128"/>
                </a:endParaRPr>
              </a:p>
            </p:txBody>
          </p:sp>
        </p:grpSp>
      </p:grpSp>
    </p:spTree>
    <p:extLst>
      <p:ext uri="{BB962C8B-B14F-4D97-AF65-F5344CB8AC3E}">
        <p14:creationId xmlns:p14="http://schemas.microsoft.com/office/powerpoint/2010/main" val="1297292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6A08CF-84E4-2753-BAE8-D71CDE9AA63A}"/>
              </a:ext>
            </a:extLst>
          </p:cNvPr>
          <p:cNvSpPr>
            <a:spLocks noGrp="1"/>
          </p:cNvSpPr>
          <p:nvPr>
            <p:ph type="title"/>
          </p:nvPr>
        </p:nvSpPr>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目次</a:t>
            </a:r>
          </a:p>
        </p:txBody>
      </p:sp>
      <p:sp>
        <p:nvSpPr>
          <p:cNvPr id="3" name="コンテンツ プレースホルダー 2">
            <a:extLst>
              <a:ext uri="{FF2B5EF4-FFF2-40B4-BE49-F238E27FC236}">
                <a16:creationId xmlns:a16="http://schemas.microsoft.com/office/drawing/2014/main" id="{29C9AF6C-5ABB-6197-E316-C8A018544F05}"/>
              </a:ext>
            </a:extLst>
          </p:cNvPr>
          <p:cNvSpPr>
            <a:spLocks noGrp="1"/>
          </p:cNvSpPr>
          <p:nvPr>
            <p:ph idx="1"/>
          </p:nvPr>
        </p:nvSpPr>
        <p:spPr/>
        <p:txBody>
          <a:bodyPr>
            <a:normAutofit/>
          </a:bodyPr>
          <a:lstStyle/>
          <a:p>
            <a:pPr marL="0" indent="0">
              <a:lnSpc>
                <a:spcPct val="100000"/>
              </a:lnSpc>
              <a:buNone/>
            </a:pP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１．はじめに</a:t>
            </a:r>
            <a:endParaRPr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kumimoji="1"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２．</a:t>
            </a: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令和</a:t>
            </a:r>
            <a:r>
              <a:rPr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7</a:t>
            </a: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年</a:t>
            </a:r>
            <a:r>
              <a:rPr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4</a:t>
            </a: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月</a:t>
            </a:r>
            <a:r>
              <a:rPr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1</a:t>
            </a: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日からの変更点</a:t>
            </a:r>
            <a:endParaRPr kumimoji="1"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4000" dirty="0">
                <a:latin typeface="UD デジタル 教科書体 NK-R" panose="02020400000000000000" pitchFamily="18" charset="-128"/>
                <a:ea typeface="UD デジタル 教科書体 NK-R" panose="02020400000000000000" pitchFamily="18" charset="-128"/>
              </a:rPr>
              <a:t>３．</a:t>
            </a:r>
            <a:r>
              <a:rPr kumimoji="1" lang="ja-JP" altLang="en-US" sz="4000" dirty="0">
                <a:latin typeface="UD デジタル 教科書体 NK-R" panose="02020400000000000000" pitchFamily="18" charset="-128"/>
                <a:ea typeface="UD デジタル 教科書体 NK-R" panose="02020400000000000000" pitchFamily="18" charset="-128"/>
              </a:rPr>
              <a:t>導入による影響</a:t>
            </a:r>
            <a:endParaRPr kumimoji="1" lang="en-US" altLang="ja-JP" sz="4000" dirty="0">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kumimoji="1"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４．</a:t>
            </a: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利用と請求方法について</a:t>
            </a:r>
            <a:endParaRPr kumimoji="1"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５．確認事項</a:t>
            </a:r>
            <a:endParaRPr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a:extLst>
              <a:ext uri="{FF2B5EF4-FFF2-40B4-BE49-F238E27FC236}">
                <a16:creationId xmlns:a16="http://schemas.microsoft.com/office/drawing/2014/main" id="{5805D846-846B-2FCA-0B71-F856CE865460}"/>
              </a:ext>
            </a:extLst>
          </p:cNvPr>
          <p:cNvCxnSpPr>
            <a:cxnSpLocks/>
          </p:cNvCxnSpPr>
          <p:nvPr/>
        </p:nvCxnSpPr>
        <p:spPr>
          <a:xfrm>
            <a:off x="838200" y="1347156"/>
            <a:ext cx="1378907"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5" name="スライド番号プレースホルダー 4">
            <a:extLst>
              <a:ext uri="{FF2B5EF4-FFF2-40B4-BE49-F238E27FC236}">
                <a16:creationId xmlns:a16="http://schemas.microsoft.com/office/drawing/2014/main" id="{0A892D99-4675-05C7-D87F-84A0FEEF523F}"/>
              </a:ext>
            </a:extLst>
          </p:cNvPr>
          <p:cNvSpPr>
            <a:spLocks noGrp="1"/>
          </p:cNvSpPr>
          <p:nvPr>
            <p:ph type="sldNum" sz="quarter" idx="12"/>
          </p:nvPr>
        </p:nvSpPr>
        <p:spPr/>
        <p:txBody>
          <a:bodyPr/>
          <a:lstStyle/>
          <a:p>
            <a:fld id="{54695528-8602-40EC-ADB7-5785948D03CB}" type="slidenum">
              <a:rPr kumimoji="1" lang="ja-JP" altLang="en-US" smtClean="0"/>
              <a:t>16</a:t>
            </a:fld>
            <a:endParaRPr kumimoji="1" lang="ja-JP" altLang="en-US"/>
          </a:p>
        </p:txBody>
      </p:sp>
    </p:spTree>
    <p:extLst>
      <p:ext uri="{BB962C8B-B14F-4D97-AF65-F5344CB8AC3E}">
        <p14:creationId xmlns:p14="http://schemas.microsoft.com/office/powerpoint/2010/main" val="2470699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7EB1B45C-409C-2BDB-90FF-9349953D822C}"/>
              </a:ext>
            </a:extLst>
          </p:cNvPr>
          <p:cNvGrpSpPr/>
          <p:nvPr/>
        </p:nvGrpSpPr>
        <p:grpSpPr>
          <a:xfrm>
            <a:off x="1" y="47892"/>
            <a:ext cx="2555310" cy="479429"/>
            <a:chOff x="0" y="47892"/>
            <a:chExt cx="4446741" cy="479429"/>
          </a:xfrm>
        </p:grpSpPr>
        <p:sp>
          <p:nvSpPr>
            <p:cNvPr id="5" name="コンテンツ プレースホルダー 2">
              <a:extLst>
                <a:ext uri="{FF2B5EF4-FFF2-40B4-BE49-F238E27FC236}">
                  <a16:creationId xmlns:a16="http://schemas.microsoft.com/office/drawing/2014/main" id="{080F2ED5-4E87-D421-9731-BD358E5DCEF1}"/>
                </a:ext>
              </a:extLst>
            </p:cNvPr>
            <p:cNvSpPr txBox="1">
              <a:spLocks/>
            </p:cNvSpPr>
            <p:nvPr/>
          </p:nvSpPr>
          <p:spPr>
            <a:xfrm>
              <a:off x="1" y="47892"/>
              <a:ext cx="4446740" cy="4794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３．導入による影響</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6" name="直線コネクタ 5">
              <a:extLst>
                <a:ext uri="{FF2B5EF4-FFF2-40B4-BE49-F238E27FC236}">
                  <a16:creationId xmlns:a16="http://schemas.microsoft.com/office/drawing/2014/main" id="{D249A634-5678-4279-10EE-0BA899B13DBA}"/>
                </a:ext>
              </a:extLst>
            </p:cNvPr>
            <p:cNvCxnSpPr>
              <a:cxnSpLocks/>
            </p:cNvCxnSpPr>
            <p:nvPr/>
          </p:nvCxnSpPr>
          <p:spPr>
            <a:xfrm>
              <a:off x="0" y="429195"/>
              <a:ext cx="4446741"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7" name="コンテンツ プレースホルダー 2">
            <a:extLst>
              <a:ext uri="{FF2B5EF4-FFF2-40B4-BE49-F238E27FC236}">
                <a16:creationId xmlns:a16="http://schemas.microsoft.com/office/drawing/2014/main" id="{D634B30F-8C28-1605-227D-AE47C80BD13F}"/>
              </a:ext>
            </a:extLst>
          </p:cNvPr>
          <p:cNvSpPr txBox="1">
            <a:spLocks/>
          </p:cNvSpPr>
          <p:nvPr/>
        </p:nvSpPr>
        <p:spPr>
          <a:xfrm>
            <a:off x="724551" y="880154"/>
            <a:ext cx="1983811" cy="751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000" dirty="0">
                <a:latin typeface="UD デジタル 教科書体 NK-R" panose="02020400000000000000" pitchFamily="18" charset="-128"/>
                <a:ea typeface="UD デジタル 教科書体 NK-R" panose="02020400000000000000" pitchFamily="18" charset="-128"/>
              </a:rPr>
              <a:t>利用者</a:t>
            </a:r>
            <a:endParaRPr lang="en-US" altLang="ja-JP" sz="4000" dirty="0">
              <a:latin typeface="UD デジタル 教科書体 NK-R" panose="02020400000000000000" pitchFamily="18" charset="-128"/>
              <a:ea typeface="UD デジタル 教科書体 NK-R" panose="02020400000000000000" pitchFamily="18" charset="-128"/>
            </a:endParaRPr>
          </a:p>
        </p:txBody>
      </p:sp>
      <p:cxnSp>
        <p:nvCxnSpPr>
          <p:cNvPr id="8" name="直線コネクタ 7">
            <a:extLst>
              <a:ext uri="{FF2B5EF4-FFF2-40B4-BE49-F238E27FC236}">
                <a16:creationId xmlns:a16="http://schemas.microsoft.com/office/drawing/2014/main" id="{1C5E1E32-B484-4D9E-2606-702A42DFF6FB}"/>
              </a:ext>
            </a:extLst>
          </p:cNvPr>
          <p:cNvCxnSpPr>
            <a:cxnSpLocks/>
          </p:cNvCxnSpPr>
          <p:nvPr/>
        </p:nvCxnSpPr>
        <p:spPr>
          <a:xfrm>
            <a:off x="724551" y="1446639"/>
            <a:ext cx="1783393"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10" name="コンテンツ プレースホルダー 2">
            <a:extLst>
              <a:ext uri="{FF2B5EF4-FFF2-40B4-BE49-F238E27FC236}">
                <a16:creationId xmlns:a16="http://schemas.microsoft.com/office/drawing/2014/main" id="{E9578A82-06B4-1073-EC73-17CCBB565E5A}"/>
              </a:ext>
            </a:extLst>
          </p:cNvPr>
          <p:cNvSpPr txBox="1">
            <a:spLocks/>
          </p:cNvSpPr>
          <p:nvPr/>
        </p:nvSpPr>
        <p:spPr>
          <a:xfrm>
            <a:off x="724551" y="1753720"/>
            <a:ext cx="9449759" cy="11922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latin typeface="UD デジタル 教科書体 NK-R" panose="02020400000000000000" pitchFamily="18" charset="-128"/>
                <a:ea typeface="UD デジタル 教科書体 NK-R" panose="02020400000000000000" pitchFamily="18" charset="-128"/>
              </a:rPr>
              <a:t>・利用回数に応じた</a:t>
            </a:r>
            <a:r>
              <a:rPr lang="ja-JP" altLang="en-US" dirty="0">
                <a:solidFill>
                  <a:srgbClr val="E97132"/>
                </a:solidFill>
                <a:latin typeface="UD デジタル 教科書体 NK-R" panose="02020400000000000000" pitchFamily="18" charset="-128"/>
                <a:ea typeface="UD デジタル 教科書体 NK-R" panose="02020400000000000000" pitchFamily="18" charset="-128"/>
              </a:rPr>
              <a:t>利用料の適正化</a:t>
            </a:r>
            <a:endParaRPr lang="en-US" altLang="ja-JP" dirty="0">
              <a:solidFill>
                <a:srgbClr val="E97132"/>
              </a:solidFill>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dirty="0">
                <a:latin typeface="UD デジタル 教科書体 NK-R" panose="02020400000000000000" pitchFamily="18" charset="-128"/>
                <a:ea typeface="UD デジタル 教科書体 NK-R" panose="02020400000000000000" pitchFamily="18" charset="-128"/>
              </a:rPr>
              <a:t>・サービスの組み合わせが可能になり、</a:t>
            </a:r>
            <a:r>
              <a:rPr lang="ja-JP" altLang="en-US" dirty="0">
                <a:solidFill>
                  <a:srgbClr val="E97132"/>
                </a:solidFill>
                <a:latin typeface="UD デジタル 教科書体 NK-R" panose="02020400000000000000" pitchFamily="18" charset="-128"/>
                <a:ea typeface="UD デジタル 教科書体 NK-R" panose="02020400000000000000" pitchFamily="18" charset="-128"/>
              </a:rPr>
              <a:t>選択肢の幅が広がる</a:t>
            </a:r>
            <a:endParaRPr lang="en-US" altLang="ja-JP" dirty="0">
              <a:solidFill>
                <a:srgbClr val="E97132"/>
              </a:solidFill>
              <a:latin typeface="UD デジタル 教科書体 NK-R" panose="02020400000000000000" pitchFamily="18" charset="-128"/>
              <a:ea typeface="UD デジタル 教科書体 NK-R" panose="02020400000000000000" pitchFamily="18" charset="-128"/>
            </a:endParaRPr>
          </a:p>
        </p:txBody>
      </p:sp>
      <p:sp>
        <p:nvSpPr>
          <p:cNvPr id="11" name="コンテンツ プレースホルダー 2">
            <a:extLst>
              <a:ext uri="{FF2B5EF4-FFF2-40B4-BE49-F238E27FC236}">
                <a16:creationId xmlns:a16="http://schemas.microsoft.com/office/drawing/2014/main" id="{35A02BBF-E9C5-D044-0D9B-A170D9C3EDBB}"/>
              </a:ext>
            </a:extLst>
          </p:cNvPr>
          <p:cNvSpPr txBox="1">
            <a:spLocks/>
          </p:cNvSpPr>
          <p:nvPr/>
        </p:nvSpPr>
        <p:spPr>
          <a:xfrm>
            <a:off x="724551" y="3169679"/>
            <a:ext cx="1983811" cy="751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000" dirty="0">
                <a:latin typeface="UD デジタル 教科書体 NK-R" panose="02020400000000000000" pitchFamily="18" charset="-128"/>
                <a:ea typeface="UD デジタル 教科書体 NK-R" panose="02020400000000000000" pitchFamily="18" charset="-128"/>
              </a:rPr>
              <a:t>事業者</a:t>
            </a:r>
            <a:endParaRPr lang="en-US" altLang="ja-JP" sz="4000" dirty="0">
              <a:latin typeface="UD デジタル 教科書体 NK-R" panose="02020400000000000000" pitchFamily="18" charset="-128"/>
              <a:ea typeface="UD デジタル 教科書体 NK-R" panose="02020400000000000000" pitchFamily="18" charset="-128"/>
            </a:endParaRPr>
          </a:p>
        </p:txBody>
      </p:sp>
      <p:cxnSp>
        <p:nvCxnSpPr>
          <p:cNvPr id="12" name="直線コネクタ 11">
            <a:extLst>
              <a:ext uri="{FF2B5EF4-FFF2-40B4-BE49-F238E27FC236}">
                <a16:creationId xmlns:a16="http://schemas.microsoft.com/office/drawing/2014/main" id="{86F62376-E099-BC48-827B-2BDF9866ED00}"/>
              </a:ext>
            </a:extLst>
          </p:cNvPr>
          <p:cNvCxnSpPr>
            <a:cxnSpLocks/>
          </p:cNvCxnSpPr>
          <p:nvPr/>
        </p:nvCxnSpPr>
        <p:spPr>
          <a:xfrm>
            <a:off x="724551" y="3736164"/>
            <a:ext cx="1783393"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13" name="コンテンツ プレースホルダー 2">
            <a:extLst>
              <a:ext uri="{FF2B5EF4-FFF2-40B4-BE49-F238E27FC236}">
                <a16:creationId xmlns:a16="http://schemas.microsoft.com/office/drawing/2014/main" id="{D1CAFFC3-964D-279B-9B84-0473D37DA273}"/>
              </a:ext>
            </a:extLst>
          </p:cNvPr>
          <p:cNvSpPr txBox="1">
            <a:spLocks/>
          </p:cNvSpPr>
          <p:nvPr/>
        </p:nvSpPr>
        <p:spPr>
          <a:xfrm>
            <a:off x="724551" y="3937714"/>
            <a:ext cx="10289146" cy="23060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latin typeface="UD デジタル 教科書体 NK-R" panose="02020400000000000000" pitchFamily="18" charset="-128"/>
                <a:ea typeface="UD デジタル 教科書体 NK-R" panose="02020400000000000000" pitchFamily="18" charset="-128"/>
              </a:rPr>
              <a:t>・想定する回数に満たない分について、</a:t>
            </a:r>
            <a:r>
              <a:rPr lang="ja-JP" altLang="en-US" dirty="0">
                <a:solidFill>
                  <a:srgbClr val="E97132"/>
                </a:solidFill>
                <a:latin typeface="UD デジタル 教科書体 NK-R" panose="02020400000000000000" pitchFamily="18" charset="-128"/>
                <a:ea typeface="UD デジタル 教科書体 NK-R" panose="02020400000000000000" pitchFamily="18" charset="-128"/>
              </a:rPr>
              <a:t>報酬が減る</a:t>
            </a:r>
            <a:endParaRPr lang="en-US" altLang="ja-JP" dirty="0">
              <a:solidFill>
                <a:srgbClr val="E97132"/>
              </a:solidFill>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dirty="0">
                <a:latin typeface="UD デジタル 教科書体 NK-R" panose="02020400000000000000" pitchFamily="18" charset="-128"/>
                <a:ea typeface="UD デジタル 教科書体 NK-R" panose="02020400000000000000" pitchFamily="18" charset="-128"/>
              </a:rPr>
              <a:t>・</a:t>
            </a:r>
            <a:r>
              <a:rPr lang="ja-JP" altLang="en-US" dirty="0">
                <a:solidFill>
                  <a:srgbClr val="E97132"/>
                </a:solidFill>
                <a:latin typeface="UD デジタル 教科書体 NK-R" panose="02020400000000000000" pitchFamily="18" charset="-128"/>
                <a:ea typeface="UD デジタル 教科書体 NK-R" panose="02020400000000000000" pitchFamily="18" charset="-128"/>
              </a:rPr>
              <a:t>利用回数の管理</a:t>
            </a:r>
            <a:r>
              <a:rPr lang="ja-JP" altLang="en-US" dirty="0">
                <a:latin typeface="UD デジタル 教科書体 NK-R" panose="02020400000000000000" pitchFamily="18" charset="-128"/>
                <a:ea typeface="UD デジタル 教科書体 NK-R" panose="02020400000000000000" pitchFamily="18" charset="-128"/>
              </a:rPr>
              <a:t>が必要になる</a:t>
            </a:r>
            <a:endParaRPr lang="en-US" altLang="ja-JP"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dirty="0">
                <a:latin typeface="UD デジタル 教科書体 NK-R" panose="02020400000000000000" pitchFamily="18" charset="-128"/>
                <a:ea typeface="UD デジタル 教科書体 NK-R" panose="02020400000000000000" pitchFamily="18" charset="-128"/>
              </a:rPr>
              <a:t>・利用者への</a:t>
            </a:r>
            <a:r>
              <a:rPr lang="ja-JP" altLang="en-US" dirty="0">
                <a:solidFill>
                  <a:srgbClr val="E97132"/>
                </a:solidFill>
                <a:latin typeface="UD デジタル 教科書体 NK-R" panose="02020400000000000000" pitchFamily="18" charset="-128"/>
                <a:ea typeface="UD デジタル 教科書体 NK-R" panose="02020400000000000000" pitchFamily="18" charset="-128"/>
              </a:rPr>
              <a:t>制度説明</a:t>
            </a:r>
            <a:r>
              <a:rPr lang="ja-JP" altLang="en-US" dirty="0">
                <a:latin typeface="UD デジタル 教科書体 NK-R" panose="02020400000000000000" pitchFamily="18" charset="-128"/>
                <a:ea typeface="UD デジタル 教科書体 NK-R" panose="02020400000000000000" pitchFamily="18" charset="-128"/>
              </a:rPr>
              <a:t>が必要になる</a:t>
            </a:r>
            <a:endParaRPr lang="en-US" altLang="ja-JP"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dirty="0">
                <a:latin typeface="UD デジタル 教科書体 NK-R" panose="02020400000000000000" pitchFamily="18" charset="-128"/>
                <a:ea typeface="UD デジタル 教科書体 NK-R" panose="02020400000000000000" pitchFamily="18" charset="-128"/>
              </a:rPr>
              <a:t>・料金表・</a:t>
            </a:r>
            <a:r>
              <a:rPr lang="en-US" altLang="ja-JP" dirty="0">
                <a:latin typeface="UD デジタル 教科書体 NK-R" panose="02020400000000000000" pitchFamily="18" charset="-128"/>
                <a:ea typeface="UD デジタル 教科書体 NK-R" panose="02020400000000000000" pitchFamily="18" charset="-128"/>
              </a:rPr>
              <a:t>HP</a:t>
            </a:r>
            <a:r>
              <a:rPr lang="ja-JP" altLang="en-US" dirty="0">
                <a:latin typeface="UD デジタル 教科書体 NK-R" panose="02020400000000000000" pitchFamily="18" charset="-128"/>
                <a:ea typeface="UD デジタル 教科書体 NK-R" panose="02020400000000000000" pitchFamily="18" charset="-128"/>
              </a:rPr>
              <a:t>の更新など</a:t>
            </a:r>
            <a:r>
              <a:rPr lang="ja-JP" altLang="en-US" dirty="0">
                <a:solidFill>
                  <a:srgbClr val="E97132"/>
                </a:solidFill>
                <a:latin typeface="UD デジタル 教科書体 NK-R" panose="02020400000000000000" pitchFamily="18" charset="-128"/>
                <a:ea typeface="UD デジタル 教科書体 NK-R" panose="02020400000000000000" pitchFamily="18" charset="-128"/>
              </a:rPr>
              <a:t>事務量が一時的に増加</a:t>
            </a:r>
            <a:r>
              <a:rPr lang="ja-JP" altLang="en-US" dirty="0">
                <a:latin typeface="UD デジタル 教科書体 NK-R" panose="02020400000000000000" pitchFamily="18" charset="-128"/>
                <a:ea typeface="UD デジタル 教科書体 NK-R" panose="02020400000000000000" pitchFamily="18" charset="-128"/>
              </a:rPr>
              <a:t>する</a:t>
            </a: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16" name="スライド番号プレースホルダー 15">
            <a:extLst>
              <a:ext uri="{FF2B5EF4-FFF2-40B4-BE49-F238E27FC236}">
                <a16:creationId xmlns:a16="http://schemas.microsoft.com/office/drawing/2014/main" id="{00519A72-95B0-C793-1DF7-9421CBB5D4CF}"/>
              </a:ext>
            </a:extLst>
          </p:cNvPr>
          <p:cNvSpPr>
            <a:spLocks noGrp="1"/>
          </p:cNvSpPr>
          <p:nvPr>
            <p:ph type="sldNum" sz="quarter" idx="12"/>
          </p:nvPr>
        </p:nvSpPr>
        <p:spPr/>
        <p:txBody>
          <a:bodyPr/>
          <a:lstStyle/>
          <a:p>
            <a:fld id="{54695528-8602-40EC-ADB7-5785948D03CB}" type="slidenum">
              <a:rPr kumimoji="1" lang="ja-JP" altLang="en-US" smtClean="0"/>
              <a:t>17</a:t>
            </a:fld>
            <a:endParaRPr kumimoji="1" lang="ja-JP" altLang="en-US"/>
          </a:p>
        </p:txBody>
      </p:sp>
    </p:spTree>
    <p:extLst>
      <p:ext uri="{BB962C8B-B14F-4D97-AF65-F5344CB8AC3E}">
        <p14:creationId xmlns:p14="http://schemas.microsoft.com/office/powerpoint/2010/main" val="879110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6A08CF-84E4-2753-BAE8-D71CDE9AA63A}"/>
              </a:ext>
            </a:extLst>
          </p:cNvPr>
          <p:cNvSpPr>
            <a:spLocks noGrp="1"/>
          </p:cNvSpPr>
          <p:nvPr>
            <p:ph type="title"/>
          </p:nvPr>
        </p:nvSpPr>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目次</a:t>
            </a:r>
          </a:p>
        </p:txBody>
      </p:sp>
      <p:sp>
        <p:nvSpPr>
          <p:cNvPr id="3" name="コンテンツ プレースホルダー 2">
            <a:extLst>
              <a:ext uri="{FF2B5EF4-FFF2-40B4-BE49-F238E27FC236}">
                <a16:creationId xmlns:a16="http://schemas.microsoft.com/office/drawing/2014/main" id="{29C9AF6C-5ABB-6197-E316-C8A018544F05}"/>
              </a:ext>
            </a:extLst>
          </p:cNvPr>
          <p:cNvSpPr>
            <a:spLocks noGrp="1"/>
          </p:cNvSpPr>
          <p:nvPr>
            <p:ph idx="1"/>
          </p:nvPr>
        </p:nvSpPr>
        <p:spPr/>
        <p:txBody>
          <a:bodyPr>
            <a:normAutofit/>
          </a:bodyPr>
          <a:lstStyle/>
          <a:p>
            <a:pPr marL="0" indent="0">
              <a:lnSpc>
                <a:spcPct val="100000"/>
              </a:lnSpc>
              <a:buNone/>
            </a:pP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１．はじめに</a:t>
            </a:r>
            <a:endParaRPr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kumimoji="1"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２．</a:t>
            </a: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令和</a:t>
            </a:r>
            <a:r>
              <a:rPr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7</a:t>
            </a: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年</a:t>
            </a:r>
            <a:r>
              <a:rPr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4</a:t>
            </a: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月</a:t>
            </a:r>
            <a:r>
              <a:rPr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1</a:t>
            </a: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日からの変更点</a:t>
            </a:r>
            <a:endParaRPr kumimoji="1"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３．</a:t>
            </a:r>
            <a:r>
              <a:rPr kumimoji="1"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導入による影響</a:t>
            </a:r>
            <a:endParaRPr kumimoji="1"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kumimoji="1" lang="ja-JP" altLang="en-US" sz="4000" dirty="0">
                <a:latin typeface="UD デジタル 教科書体 NK-R" panose="02020400000000000000" pitchFamily="18" charset="-128"/>
                <a:ea typeface="UD デジタル 教科書体 NK-R" panose="02020400000000000000" pitchFamily="18" charset="-128"/>
              </a:rPr>
              <a:t>４．</a:t>
            </a:r>
            <a:r>
              <a:rPr lang="ja-JP" altLang="en-US" sz="4000" dirty="0">
                <a:latin typeface="UD デジタル 教科書体 NK-R" panose="02020400000000000000" pitchFamily="18" charset="-128"/>
                <a:ea typeface="UD デジタル 教科書体 NK-R" panose="02020400000000000000" pitchFamily="18" charset="-128"/>
              </a:rPr>
              <a:t>利用と請求方法について</a:t>
            </a:r>
            <a:endParaRPr kumimoji="1" lang="en-US" altLang="ja-JP" sz="4000" dirty="0">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５．確認事項</a:t>
            </a:r>
            <a:endParaRPr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a:extLst>
              <a:ext uri="{FF2B5EF4-FFF2-40B4-BE49-F238E27FC236}">
                <a16:creationId xmlns:a16="http://schemas.microsoft.com/office/drawing/2014/main" id="{5805D846-846B-2FCA-0B71-F856CE865460}"/>
              </a:ext>
            </a:extLst>
          </p:cNvPr>
          <p:cNvCxnSpPr>
            <a:cxnSpLocks/>
          </p:cNvCxnSpPr>
          <p:nvPr/>
        </p:nvCxnSpPr>
        <p:spPr>
          <a:xfrm>
            <a:off x="838200" y="1347156"/>
            <a:ext cx="1378907"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5" name="スライド番号プレースホルダー 4">
            <a:extLst>
              <a:ext uri="{FF2B5EF4-FFF2-40B4-BE49-F238E27FC236}">
                <a16:creationId xmlns:a16="http://schemas.microsoft.com/office/drawing/2014/main" id="{0A892D99-4675-05C7-D87F-84A0FEEF523F}"/>
              </a:ext>
            </a:extLst>
          </p:cNvPr>
          <p:cNvSpPr>
            <a:spLocks noGrp="1"/>
          </p:cNvSpPr>
          <p:nvPr>
            <p:ph type="sldNum" sz="quarter" idx="12"/>
          </p:nvPr>
        </p:nvSpPr>
        <p:spPr/>
        <p:txBody>
          <a:bodyPr/>
          <a:lstStyle/>
          <a:p>
            <a:fld id="{54695528-8602-40EC-ADB7-5785948D03CB}" type="slidenum">
              <a:rPr kumimoji="1" lang="ja-JP" altLang="en-US" smtClean="0"/>
              <a:t>18</a:t>
            </a:fld>
            <a:endParaRPr kumimoji="1" lang="ja-JP" altLang="en-US"/>
          </a:p>
        </p:txBody>
      </p:sp>
    </p:spTree>
    <p:extLst>
      <p:ext uri="{BB962C8B-B14F-4D97-AF65-F5344CB8AC3E}">
        <p14:creationId xmlns:p14="http://schemas.microsoft.com/office/powerpoint/2010/main" val="3929641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D68F858-0049-733F-90E5-7FD3E95059D3}"/>
              </a:ext>
            </a:extLst>
          </p:cNvPr>
          <p:cNvSpPr>
            <a:spLocks noGrp="1"/>
          </p:cNvSpPr>
          <p:nvPr>
            <p:ph type="sldNum" sz="quarter" idx="12"/>
          </p:nvPr>
        </p:nvSpPr>
        <p:spPr/>
        <p:txBody>
          <a:bodyPr/>
          <a:lstStyle/>
          <a:p>
            <a:fld id="{54695528-8602-40EC-ADB7-5785948D03CB}" type="slidenum">
              <a:rPr kumimoji="1" lang="ja-JP" altLang="en-US" smtClean="0"/>
              <a:t>19</a:t>
            </a:fld>
            <a:endParaRPr kumimoji="1" lang="ja-JP" altLang="en-US" dirty="0"/>
          </a:p>
        </p:txBody>
      </p:sp>
      <p:grpSp>
        <p:nvGrpSpPr>
          <p:cNvPr id="5" name="グループ化 4">
            <a:extLst>
              <a:ext uri="{FF2B5EF4-FFF2-40B4-BE49-F238E27FC236}">
                <a16:creationId xmlns:a16="http://schemas.microsoft.com/office/drawing/2014/main" id="{8D4245E5-063A-FC4D-8BEF-0306F41DDD2C}"/>
              </a:ext>
            </a:extLst>
          </p:cNvPr>
          <p:cNvGrpSpPr/>
          <p:nvPr/>
        </p:nvGrpSpPr>
        <p:grpSpPr>
          <a:xfrm>
            <a:off x="0" y="51361"/>
            <a:ext cx="3582443" cy="627528"/>
            <a:chOff x="0" y="51361"/>
            <a:chExt cx="4446741" cy="627528"/>
          </a:xfrm>
        </p:grpSpPr>
        <p:sp>
          <p:nvSpPr>
            <p:cNvPr id="6" name="コンテンツ プレースホルダー 2">
              <a:extLst>
                <a:ext uri="{FF2B5EF4-FFF2-40B4-BE49-F238E27FC236}">
                  <a16:creationId xmlns:a16="http://schemas.microsoft.com/office/drawing/2014/main" id="{6F82330E-DA75-528C-6F7E-25E2B4464B4C}"/>
                </a:ext>
              </a:extLst>
            </p:cNvPr>
            <p:cNvSpPr txBox="1">
              <a:spLocks/>
            </p:cNvSpPr>
            <p:nvPr/>
          </p:nvSpPr>
          <p:spPr>
            <a:xfrm>
              <a:off x="1" y="51361"/>
              <a:ext cx="4446740" cy="627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４．利用と請求方法について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7" name="直線コネクタ 6">
              <a:extLst>
                <a:ext uri="{FF2B5EF4-FFF2-40B4-BE49-F238E27FC236}">
                  <a16:creationId xmlns:a16="http://schemas.microsoft.com/office/drawing/2014/main" id="{BD9B97A6-408D-A3AE-1899-0FC7E7E31C86}"/>
                </a:ext>
              </a:extLst>
            </p:cNvPr>
            <p:cNvCxnSpPr>
              <a:cxnSpLocks/>
            </p:cNvCxnSpPr>
            <p:nvPr/>
          </p:nvCxnSpPr>
          <p:spPr>
            <a:xfrm>
              <a:off x="0" y="429195"/>
              <a:ext cx="4275714"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8" name="タイトル 1">
            <a:extLst>
              <a:ext uri="{FF2B5EF4-FFF2-40B4-BE49-F238E27FC236}">
                <a16:creationId xmlns:a16="http://schemas.microsoft.com/office/drawing/2014/main" id="{E3BAB245-834B-E79F-CFB2-930DD85594C0}"/>
              </a:ext>
            </a:extLst>
          </p:cNvPr>
          <p:cNvSpPr>
            <a:spLocks noGrp="1"/>
          </p:cNvSpPr>
          <p:nvPr>
            <p:ph type="title"/>
          </p:nvPr>
        </p:nvSpPr>
        <p:spPr>
          <a:xfrm>
            <a:off x="838199" y="690302"/>
            <a:ext cx="2123941" cy="1325563"/>
          </a:xfrm>
        </p:spPr>
        <p:txBody>
          <a:bodyPr/>
          <a:lstStyle/>
          <a:p>
            <a:r>
              <a:rPr lang="ja-JP" altLang="en-US" dirty="0">
                <a:latin typeface="UD デジタル 教科書体 NK-R" panose="02020400000000000000" pitchFamily="18" charset="-128"/>
                <a:ea typeface="UD デジタル 教科書体 NK-R" panose="02020400000000000000" pitchFamily="18" charset="-128"/>
              </a:rPr>
              <a:t>留意点</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cxnSp>
        <p:nvCxnSpPr>
          <p:cNvPr id="9" name="直線コネクタ 8">
            <a:extLst>
              <a:ext uri="{FF2B5EF4-FFF2-40B4-BE49-F238E27FC236}">
                <a16:creationId xmlns:a16="http://schemas.microsoft.com/office/drawing/2014/main" id="{AB43C3EF-768C-F41A-CF54-E3E8C2B22F67}"/>
              </a:ext>
            </a:extLst>
          </p:cNvPr>
          <p:cNvCxnSpPr>
            <a:cxnSpLocks/>
          </p:cNvCxnSpPr>
          <p:nvPr/>
        </p:nvCxnSpPr>
        <p:spPr>
          <a:xfrm>
            <a:off x="838200" y="1687217"/>
            <a:ext cx="1893711"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12" name="コンテンツ プレースホルダー 2">
            <a:extLst>
              <a:ext uri="{FF2B5EF4-FFF2-40B4-BE49-F238E27FC236}">
                <a16:creationId xmlns:a16="http://schemas.microsoft.com/office/drawing/2014/main" id="{C212A9C6-990F-FD88-6628-313D326D8852}"/>
              </a:ext>
            </a:extLst>
          </p:cNvPr>
          <p:cNvSpPr txBox="1">
            <a:spLocks/>
          </p:cNvSpPr>
          <p:nvPr/>
        </p:nvSpPr>
        <p:spPr>
          <a:xfrm>
            <a:off x="838199" y="2265558"/>
            <a:ext cx="11151207" cy="37450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ja-JP" altLang="en-US" sz="3200" dirty="0">
                <a:latin typeface="UD デジタル 教科書体 NK-R" panose="02020400000000000000" pitchFamily="18" charset="-128"/>
                <a:ea typeface="UD デジタル 教科書体 NK-R" panose="02020400000000000000" pitchFamily="18" charset="-128"/>
              </a:rPr>
              <a:t>・原則、</a:t>
            </a:r>
            <a:r>
              <a:rPr lang="ja-JP" altLang="en-US" sz="3200" dirty="0">
                <a:solidFill>
                  <a:srgbClr val="E97132"/>
                </a:solidFill>
                <a:latin typeface="UD デジタル 教科書体 NK-R" panose="02020400000000000000" pitchFamily="18" charset="-128"/>
                <a:ea typeface="UD デジタル 教科書体 NK-R" panose="02020400000000000000" pitchFamily="18" charset="-128"/>
              </a:rPr>
              <a:t>サービス提供回数ごとの単位数</a:t>
            </a:r>
            <a:r>
              <a:rPr lang="ja-JP" altLang="en-US" sz="3200" dirty="0">
                <a:latin typeface="UD デジタル 教科書体 NK-R" panose="02020400000000000000" pitchFamily="18" charset="-128"/>
                <a:ea typeface="UD デジタル 教科書体 NK-R" panose="02020400000000000000" pitchFamily="18" charset="-128"/>
              </a:rPr>
              <a:t>での請求となる</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3200" dirty="0">
                <a:latin typeface="UD デジタル 教科書体 NK-R" panose="02020400000000000000" pitchFamily="18" charset="-128"/>
                <a:ea typeface="UD デジタル 教科書体 NK-R" panose="02020400000000000000" pitchFamily="18" charset="-128"/>
              </a:rPr>
              <a:t>・利用者の</a:t>
            </a:r>
            <a:r>
              <a:rPr lang="ja-JP" altLang="en-US" sz="3200" dirty="0">
                <a:solidFill>
                  <a:schemeClr val="accent6"/>
                </a:solidFill>
                <a:latin typeface="UD デジタル 教科書体 NK-R" panose="02020400000000000000" pitchFamily="18" charset="-128"/>
                <a:ea typeface="UD デジタル 教科書体 NK-R" panose="02020400000000000000" pitchFamily="18" charset="-128"/>
              </a:rPr>
              <a:t>希望</a:t>
            </a:r>
            <a:r>
              <a:rPr lang="ja-JP" altLang="en-US" sz="3200" dirty="0">
                <a:latin typeface="UD デジタル 教科書体 NK-R" panose="02020400000000000000" pitchFamily="18" charset="-128"/>
                <a:ea typeface="UD デジタル 教科書体 NK-R" panose="02020400000000000000" pitchFamily="18" charset="-128"/>
              </a:rPr>
              <a:t>、利用者にとって必要なサービス利用回数が</a:t>
            </a:r>
            <a:r>
              <a:rPr lang="ja-JP" altLang="en-US" sz="3200" dirty="0">
                <a:solidFill>
                  <a:schemeClr val="accent6"/>
                </a:solidFill>
                <a:latin typeface="UD デジタル 教科書体 NK-R" panose="02020400000000000000" pitchFamily="18" charset="-128"/>
                <a:ea typeface="UD デジタル 教科書体 NK-R" panose="02020400000000000000" pitchFamily="18" charset="-128"/>
              </a:rPr>
              <a:t>適正</a:t>
            </a:r>
            <a:r>
              <a:rPr lang="ja-JP" altLang="en-US" sz="3200" dirty="0">
                <a:latin typeface="UD デジタル 教科書体 NK-R" panose="02020400000000000000" pitchFamily="18" charset="-128"/>
                <a:ea typeface="UD デジタル 教科書体 NK-R" panose="02020400000000000000" pitchFamily="18" charset="-128"/>
              </a:rPr>
              <a:t>であれば、月</a:t>
            </a:r>
            <a:r>
              <a:rPr lang="en-US" altLang="ja-JP" sz="3200" dirty="0">
                <a:latin typeface="UD デジタル 教科書体 NK-R" panose="02020400000000000000" pitchFamily="18" charset="-128"/>
                <a:ea typeface="UD デジタル 教科書体 NK-R" panose="02020400000000000000" pitchFamily="18" charset="-128"/>
              </a:rPr>
              <a:t>1</a:t>
            </a:r>
            <a:r>
              <a:rPr lang="ja-JP" altLang="en-US" sz="3200" dirty="0">
                <a:latin typeface="UD デジタル 教科書体 NK-R" panose="02020400000000000000" pitchFamily="18" charset="-128"/>
                <a:ea typeface="UD デジタル 教科書体 NK-R" panose="02020400000000000000" pitchFamily="18" charset="-128"/>
              </a:rPr>
              <a:t>回の利用も可能</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3200" dirty="0">
                <a:latin typeface="UD デジタル 教科書体 NK-R" panose="02020400000000000000" pitchFamily="18" charset="-128"/>
                <a:ea typeface="UD デジタル 教科書体 NK-R" panose="02020400000000000000" pitchFamily="18" charset="-128"/>
              </a:rPr>
              <a:t>・複数の事業所を組み合わせての利用の場合</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3200" dirty="0">
                <a:latin typeface="UD デジタル 教科書体 NK-R" panose="02020400000000000000" pitchFamily="18" charset="-128"/>
                <a:ea typeface="UD デジタル 教科書体 NK-R" panose="02020400000000000000" pitchFamily="18" charset="-128"/>
              </a:rPr>
              <a:t>→</a:t>
            </a:r>
            <a:r>
              <a:rPr lang="ja-JP" altLang="en-US" sz="3200" dirty="0">
                <a:solidFill>
                  <a:srgbClr val="E97132"/>
                </a:solidFill>
                <a:uFill>
                  <a:solidFill>
                    <a:srgbClr val="E97132"/>
                  </a:solidFill>
                </a:uFill>
                <a:latin typeface="UD デジタル 教科書体 NK-R" panose="02020400000000000000" pitchFamily="18" charset="-128"/>
                <a:ea typeface="UD デジタル 教科書体 NK-R" panose="02020400000000000000" pitchFamily="18" charset="-128"/>
              </a:rPr>
              <a:t>上限月額以下の回数での請求</a:t>
            </a:r>
            <a:r>
              <a:rPr lang="ja-JP" altLang="en-US" sz="3200" dirty="0">
                <a:uFill>
                  <a:solidFill>
                    <a:srgbClr val="E97132"/>
                  </a:solidFill>
                </a:uFill>
                <a:latin typeface="UD デジタル 教科書体 NK-R" panose="02020400000000000000" pitchFamily="18" charset="-128"/>
                <a:ea typeface="UD デジタル 教科書体 NK-R" panose="02020400000000000000" pitchFamily="18" charset="-128"/>
              </a:rPr>
              <a:t>になるように</a:t>
            </a:r>
            <a:endParaRPr lang="en-US" altLang="ja-JP" sz="3200" dirty="0">
              <a:uFill>
                <a:solidFill>
                  <a:srgbClr val="E97132"/>
                </a:solidFill>
              </a:u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3200" dirty="0">
                <a:uFill>
                  <a:solidFill>
                    <a:srgbClr val="E97132"/>
                  </a:solidFill>
                </a:uFill>
                <a:latin typeface="UD デジタル 教科書体 NK-R" panose="02020400000000000000" pitchFamily="18" charset="-128"/>
                <a:ea typeface="UD デジタル 教科書体 NK-R" panose="02020400000000000000" pitchFamily="18" charset="-128"/>
              </a:rPr>
              <a:t>　　調整をお願いします</a:t>
            </a:r>
            <a:endParaRPr lang="en-US" altLang="ja-JP" sz="3200" dirty="0">
              <a:uFill>
                <a:solidFill>
                  <a:srgbClr val="E97132"/>
                </a:solidFill>
              </a:u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323294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6A08CF-84E4-2753-BAE8-D71CDE9AA63A}"/>
              </a:ext>
            </a:extLst>
          </p:cNvPr>
          <p:cNvSpPr>
            <a:spLocks noGrp="1"/>
          </p:cNvSpPr>
          <p:nvPr>
            <p:ph type="title"/>
          </p:nvPr>
        </p:nvSpPr>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目次</a:t>
            </a:r>
          </a:p>
        </p:txBody>
      </p:sp>
      <p:sp>
        <p:nvSpPr>
          <p:cNvPr id="3" name="コンテンツ プレースホルダー 2">
            <a:extLst>
              <a:ext uri="{FF2B5EF4-FFF2-40B4-BE49-F238E27FC236}">
                <a16:creationId xmlns:a16="http://schemas.microsoft.com/office/drawing/2014/main" id="{29C9AF6C-5ABB-6197-E316-C8A018544F05}"/>
              </a:ext>
            </a:extLst>
          </p:cNvPr>
          <p:cNvSpPr>
            <a:spLocks noGrp="1"/>
          </p:cNvSpPr>
          <p:nvPr>
            <p:ph idx="1"/>
          </p:nvPr>
        </p:nvSpPr>
        <p:spPr/>
        <p:txBody>
          <a:bodyPr>
            <a:normAutofit/>
          </a:bodyPr>
          <a:lstStyle/>
          <a:p>
            <a:pPr marL="0" indent="0">
              <a:lnSpc>
                <a:spcPct val="100000"/>
              </a:lnSpc>
              <a:buNone/>
            </a:pPr>
            <a:r>
              <a:rPr lang="ja-JP" altLang="en-US" sz="4000" dirty="0">
                <a:latin typeface="UD デジタル 教科書体 NK-R" panose="02020400000000000000" pitchFamily="18" charset="-128"/>
                <a:ea typeface="UD デジタル 教科書体 NK-R" panose="02020400000000000000" pitchFamily="18" charset="-128"/>
              </a:rPr>
              <a:t>１．はじめに</a:t>
            </a:r>
            <a:endParaRPr lang="en-US" altLang="ja-JP" sz="4000" dirty="0">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kumimoji="1" lang="ja-JP" altLang="en-US" sz="4000" dirty="0">
                <a:latin typeface="UD デジタル 教科書体 NK-R" panose="02020400000000000000" pitchFamily="18" charset="-128"/>
                <a:ea typeface="UD デジタル 教科書体 NK-R" panose="02020400000000000000" pitchFamily="18" charset="-128"/>
              </a:rPr>
              <a:t>２．</a:t>
            </a:r>
            <a:r>
              <a:rPr lang="ja-JP" altLang="en-US" sz="4000" dirty="0">
                <a:latin typeface="UD デジタル 教科書体 NK-R" panose="02020400000000000000" pitchFamily="18" charset="-128"/>
                <a:ea typeface="UD デジタル 教科書体 NK-R" panose="02020400000000000000" pitchFamily="18" charset="-128"/>
              </a:rPr>
              <a:t>令和</a:t>
            </a:r>
            <a:r>
              <a:rPr lang="en-US" altLang="ja-JP" sz="4000" dirty="0">
                <a:latin typeface="UD デジタル 教科書体 NK-R" panose="02020400000000000000" pitchFamily="18" charset="-128"/>
                <a:ea typeface="UD デジタル 教科書体 NK-R" panose="02020400000000000000" pitchFamily="18" charset="-128"/>
              </a:rPr>
              <a:t>7</a:t>
            </a:r>
            <a:r>
              <a:rPr lang="ja-JP" altLang="en-US" sz="4000" dirty="0">
                <a:latin typeface="UD デジタル 教科書体 NK-R" panose="02020400000000000000" pitchFamily="18" charset="-128"/>
                <a:ea typeface="UD デジタル 教科書体 NK-R" panose="02020400000000000000" pitchFamily="18" charset="-128"/>
              </a:rPr>
              <a:t>年</a:t>
            </a:r>
            <a:r>
              <a:rPr lang="en-US" altLang="ja-JP" sz="4000" dirty="0">
                <a:latin typeface="UD デジタル 教科書体 NK-R" panose="02020400000000000000" pitchFamily="18" charset="-128"/>
                <a:ea typeface="UD デジタル 教科書体 NK-R" panose="02020400000000000000" pitchFamily="18" charset="-128"/>
              </a:rPr>
              <a:t>4</a:t>
            </a:r>
            <a:r>
              <a:rPr lang="ja-JP" altLang="en-US" sz="4000" dirty="0">
                <a:latin typeface="UD デジタル 教科書体 NK-R" panose="02020400000000000000" pitchFamily="18" charset="-128"/>
                <a:ea typeface="UD デジタル 教科書体 NK-R" panose="02020400000000000000" pitchFamily="18" charset="-128"/>
              </a:rPr>
              <a:t>月</a:t>
            </a:r>
            <a:r>
              <a:rPr lang="en-US" altLang="ja-JP" sz="4000" dirty="0">
                <a:latin typeface="UD デジタル 教科書体 NK-R" panose="02020400000000000000" pitchFamily="18" charset="-128"/>
                <a:ea typeface="UD デジタル 教科書体 NK-R" panose="02020400000000000000" pitchFamily="18" charset="-128"/>
              </a:rPr>
              <a:t>1</a:t>
            </a:r>
            <a:r>
              <a:rPr lang="ja-JP" altLang="en-US" sz="4000" dirty="0">
                <a:latin typeface="UD デジタル 教科書体 NK-R" panose="02020400000000000000" pitchFamily="18" charset="-128"/>
                <a:ea typeface="UD デジタル 教科書体 NK-R" panose="02020400000000000000" pitchFamily="18" charset="-128"/>
              </a:rPr>
              <a:t>日からの変更点</a:t>
            </a:r>
            <a:endParaRPr kumimoji="1" lang="en-US" altLang="ja-JP" sz="4000" dirty="0">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4000" dirty="0">
                <a:latin typeface="UD デジタル 教科書体 NK-R" panose="02020400000000000000" pitchFamily="18" charset="-128"/>
                <a:ea typeface="UD デジタル 教科書体 NK-R" panose="02020400000000000000" pitchFamily="18" charset="-128"/>
              </a:rPr>
              <a:t>３．</a:t>
            </a:r>
            <a:r>
              <a:rPr kumimoji="1" lang="ja-JP" altLang="en-US" sz="4000" dirty="0">
                <a:latin typeface="UD デジタル 教科書体 NK-R" panose="02020400000000000000" pitchFamily="18" charset="-128"/>
                <a:ea typeface="UD デジタル 教科書体 NK-R" panose="02020400000000000000" pitchFamily="18" charset="-128"/>
              </a:rPr>
              <a:t>導入による影響</a:t>
            </a:r>
            <a:endParaRPr kumimoji="1" lang="en-US" altLang="ja-JP" sz="4000" dirty="0">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kumimoji="1" lang="ja-JP" altLang="en-US" sz="4000" dirty="0">
                <a:latin typeface="UD デジタル 教科書体 NK-R" panose="02020400000000000000" pitchFamily="18" charset="-128"/>
                <a:ea typeface="UD デジタル 教科書体 NK-R" panose="02020400000000000000" pitchFamily="18" charset="-128"/>
              </a:rPr>
              <a:t>４．</a:t>
            </a:r>
            <a:r>
              <a:rPr lang="ja-JP" altLang="en-US" sz="4000" dirty="0">
                <a:latin typeface="UD デジタル 教科書体 NK-R" panose="02020400000000000000" pitchFamily="18" charset="-128"/>
                <a:ea typeface="UD デジタル 教科書体 NK-R" panose="02020400000000000000" pitchFamily="18" charset="-128"/>
              </a:rPr>
              <a:t>利用と請求方法について</a:t>
            </a:r>
            <a:endParaRPr kumimoji="1" lang="en-US" altLang="ja-JP" sz="4000" dirty="0">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4000" dirty="0">
                <a:latin typeface="UD デジタル 教科書体 NK-R" panose="02020400000000000000" pitchFamily="18" charset="-128"/>
                <a:ea typeface="UD デジタル 教科書体 NK-R" panose="02020400000000000000" pitchFamily="18" charset="-128"/>
              </a:rPr>
              <a:t>５．確認事項</a:t>
            </a:r>
            <a:endParaRPr lang="en-US" altLang="ja-JP" sz="4000" dirty="0">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a:extLst>
              <a:ext uri="{FF2B5EF4-FFF2-40B4-BE49-F238E27FC236}">
                <a16:creationId xmlns:a16="http://schemas.microsoft.com/office/drawing/2014/main" id="{5805D846-846B-2FCA-0B71-F856CE865460}"/>
              </a:ext>
            </a:extLst>
          </p:cNvPr>
          <p:cNvCxnSpPr>
            <a:cxnSpLocks/>
          </p:cNvCxnSpPr>
          <p:nvPr/>
        </p:nvCxnSpPr>
        <p:spPr>
          <a:xfrm>
            <a:off x="838200" y="1347156"/>
            <a:ext cx="1378907"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5" name="スライド番号プレースホルダー 4">
            <a:extLst>
              <a:ext uri="{FF2B5EF4-FFF2-40B4-BE49-F238E27FC236}">
                <a16:creationId xmlns:a16="http://schemas.microsoft.com/office/drawing/2014/main" id="{0A892D99-4675-05C7-D87F-84A0FEEF523F}"/>
              </a:ext>
            </a:extLst>
          </p:cNvPr>
          <p:cNvSpPr>
            <a:spLocks noGrp="1"/>
          </p:cNvSpPr>
          <p:nvPr>
            <p:ph type="sldNum" sz="quarter" idx="12"/>
          </p:nvPr>
        </p:nvSpPr>
        <p:spPr/>
        <p:txBody>
          <a:bodyPr/>
          <a:lstStyle/>
          <a:p>
            <a:fld id="{54695528-8602-40EC-ADB7-5785948D03CB}" type="slidenum">
              <a:rPr kumimoji="1" lang="ja-JP" altLang="en-US" smtClean="0"/>
              <a:t>2</a:t>
            </a:fld>
            <a:endParaRPr kumimoji="1" lang="ja-JP" altLang="en-US"/>
          </a:p>
        </p:txBody>
      </p:sp>
    </p:spTree>
    <p:extLst>
      <p:ext uri="{BB962C8B-B14F-4D97-AF65-F5344CB8AC3E}">
        <p14:creationId xmlns:p14="http://schemas.microsoft.com/office/powerpoint/2010/main" val="3255409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1906CF1C-A565-0975-8CC7-D60D9D1A4F63}"/>
              </a:ext>
            </a:extLst>
          </p:cNvPr>
          <p:cNvPicPr>
            <a:picLocks noChangeAspect="1"/>
          </p:cNvPicPr>
          <p:nvPr/>
        </p:nvPicPr>
        <p:blipFill>
          <a:blip r:embed="rId3"/>
          <a:stretch>
            <a:fillRect/>
          </a:stretch>
        </p:blipFill>
        <p:spPr>
          <a:xfrm>
            <a:off x="4232947" y="747361"/>
            <a:ext cx="7664053" cy="5447594"/>
          </a:xfrm>
          <a:prstGeom prst="rect">
            <a:avLst/>
          </a:prstGeom>
        </p:spPr>
      </p:pic>
      <p:grpSp>
        <p:nvGrpSpPr>
          <p:cNvPr id="4" name="グループ化 3">
            <a:extLst>
              <a:ext uri="{FF2B5EF4-FFF2-40B4-BE49-F238E27FC236}">
                <a16:creationId xmlns:a16="http://schemas.microsoft.com/office/drawing/2014/main" id="{2303E667-04D5-D356-6536-61755DEA8FC4}"/>
              </a:ext>
            </a:extLst>
          </p:cNvPr>
          <p:cNvGrpSpPr/>
          <p:nvPr/>
        </p:nvGrpSpPr>
        <p:grpSpPr>
          <a:xfrm>
            <a:off x="0" y="51361"/>
            <a:ext cx="3582443" cy="627528"/>
            <a:chOff x="0" y="51361"/>
            <a:chExt cx="4446741" cy="627528"/>
          </a:xfrm>
        </p:grpSpPr>
        <p:sp>
          <p:nvSpPr>
            <p:cNvPr id="5" name="コンテンツ プレースホルダー 2">
              <a:extLst>
                <a:ext uri="{FF2B5EF4-FFF2-40B4-BE49-F238E27FC236}">
                  <a16:creationId xmlns:a16="http://schemas.microsoft.com/office/drawing/2014/main" id="{3D91F7BB-D7A1-F6BE-6DB1-1FCBE628A5E2}"/>
                </a:ext>
              </a:extLst>
            </p:cNvPr>
            <p:cNvSpPr txBox="1">
              <a:spLocks/>
            </p:cNvSpPr>
            <p:nvPr/>
          </p:nvSpPr>
          <p:spPr>
            <a:xfrm>
              <a:off x="1" y="51361"/>
              <a:ext cx="4446740" cy="627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４．利用と請求方法について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6" name="直線コネクタ 5">
              <a:extLst>
                <a:ext uri="{FF2B5EF4-FFF2-40B4-BE49-F238E27FC236}">
                  <a16:creationId xmlns:a16="http://schemas.microsoft.com/office/drawing/2014/main" id="{678B4D97-4384-B0B6-1997-D9392744D151}"/>
                </a:ext>
              </a:extLst>
            </p:cNvPr>
            <p:cNvCxnSpPr>
              <a:cxnSpLocks/>
            </p:cNvCxnSpPr>
            <p:nvPr/>
          </p:nvCxnSpPr>
          <p:spPr>
            <a:xfrm>
              <a:off x="0" y="429195"/>
              <a:ext cx="4275714"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3" name="コンテンツ プレースホルダー 2">
            <a:extLst>
              <a:ext uri="{FF2B5EF4-FFF2-40B4-BE49-F238E27FC236}">
                <a16:creationId xmlns:a16="http://schemas.microsoft.com/office/drawing/2014/main" id="{CE5B6D75-85B4-9FDE-1BDD-7A8113940D35}"/>
              </a:ext>
            </a:extLst>
          </p:cNvPr>
          <p:cNvSpPr txBox="1">
            <a:spLocks/>
          </p:cNvSpPr>
          <p:nvPr/>
        </p:nvSpPr>
        <p:spPr>
          <a:xfrm>
            <a:off x="295000" y="1085995"/>
            <a:ext cx="4141534" cy="4950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（例１ー１）</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〇状態像</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・要支援１</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・従前相当通所型</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サービス</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〇予定</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・週１回程度</a:t>
            </a:r>
            <a:endParaRPr lang="en-US" altLang="ja-JP" sz="3600" dirty="0">
              <a:latin typeface="UD デジタル 教科書体 NK-R" panose="02020400000000000000" pitchFamily="18" charset="-128"/>
              <a:ea typeface="UD デジタル 教科書体 NK-R" panose="02020400000000000000" pitchFamily="18" charset="-128"/>
            </a:endParaRPr>
          </a:p>
        </p:txBody>
      </p:sp>
      <p:sp>
        <p:nvSpPr>
          <p:cNvPr id="13" name="コンテンツ プレースホルダー 2">
            <a:extLst>
              <a:ext uri="{FF2B5EF4-FFF2-40B4-BE49-F238E27FC236}">
                <a16:creationId xmlns:a16="http://schemas.microsoft.com/office/drawing/2014/main" id="{FEA4B8E1-3B18-2205-F26A-2E66899456B7}"/>
              </a:ext>
            </a:extLst>
          </p:cNvPr>
          <p:cNvSpPr txBox="1">
            <a:spLocks/>
          </p:cNvSpPr>
          <p:nvPr/>
        </p:nvSpPr>
        <p:spPr>
          <a:xfrm>
            <a:off x="577221" y="3778406"/>
            <a:ext cx="10643935" cy="2170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ja-JP" altLang="en-US" sz="4000" dirty="0">
              <a:solidFill>
                <a:srgbClr val="E97132"/>
              </a:solidFill>
              <a:latin typeface="UD デジタル 教科書体 NK-R" panose="02020400000000000000" pitchFamily="18" charset="-128"/>
              <a:ea typeface="UD デジタル 教科書体 NK-R" panose="02020400000000000000" pitchFamily="18" charset="-128"/>
            </a:endParaRPr>
          </a:p>
        </p:txBody>
      </p:sp>
      <p:sp>
        <p:nvSpPr>
          <p:cNvPr id="16" name="スライド番号プレースホルダー 15">
            <a:extLst>
              <a:ext uri="{FF2B5EF4-FFF2-40B4-BE49-F238E27FC236}">
                <a16:creationId xmlns:a16="http://schemas.microsoft.com/office/drawing/2014/main" id="{43A38F75-4644-5384-1E15-DA9A3B8DB2F8}"/>
              </a:ext>
            </a:extLst>
          </p:cNvPr>
          <p:cNvSpPr>
            <a:spLocks noGrp="1"/>
          </p:cNvSpPr>
          <p:nvPr>
            <p:ph type="sldNum" sz="quarter" idx="12"/>
          </p:nvPr>
        </p:nvSpPr>
        <p:spPr/>
        <p:txBody>
          <a:bodyPr/>
          <a:lstStyle/>
          <a:p>
            <a:fld id="{54695528-8602-40EC-ADB7-5785948D03CB}" type="slidenum">
              <a:rPr kumimoji="1" lang="ja-JP" altLang="en-US" smtClean="0"/>
              <a:t>20</a:t>
            </a:fld>
            <a:endParaRPr kumimoji="1" lang="ja-JP" altLang="en-US"/>
          </a:p>
        </p:txBody>
      </p:sp>
      <p:grpSp>
        <p:nvGrpSpPr>
          <p:cNvPr id="15" name="グループ化 14">
            <a:extLst>
              <a:ext uri="{FF2B5EF4-FFF2-40B4-BE49-F238E27FC236}">
                <a16:creationId xmlns:a16="http://schemas.microsoft.com/office/drawing/2014/main" id="{A738BEA4-92BD-6A03-B7D5-82C374EA6FCD}"/>
              </a:ext>
            </a:extLst>
          </p:cNvPr>
          <p:cNvGrpSpPr/>
          <p:nvPr/>
        </p:nvGrpSpPr>
        <p:grpSpPr>
          <a:xfrm>
            <a:off x="7855133" y="2888505"/>
            <a:ext cx="425983" cy="2201769"/>
            <a:chOff x="7855133" y="2888505"/>
            <a:chExt cx="425983" cy="2201769"/>
          </a:xfrm>
          <a:noFill/>
        </p:grpSpPr>
        <p:grpSp>
          <p:nvGrpSpPr>
            <p:cNvPr id="14" name="グループ化 13">
              <a:extLst>
                <a:ext uri="{FF2B5EF4-FFF2-40B4-BE49-F238E27FC236}">
                  <a16:creationId xmlns:a16="http://schemas.microsoft.com/office/drawing/2014/main" id="{86FB15DE-799F-2342-FFD3-BA45CCAAD69F}"/>
                </a:ext>
              </a:extLst>
            </p:cNvPr>
            <p:cNvGrpSpPr/>
            <p:nvPr/>
          </p:nvGrpSpPr>
          <p:grpSpPr>
            <a:xfrm>
              <a:off x="7855133" y="2888505"/>
              <a:ext cx="425983" cy="1625967"/>
              <a:chOff x="7855133" y="2888505"/>
              <a:chExt cx="425983" cy="1625967"/>
            </a:xfrm>
            <a:grpFill/>
          </p:grpSpPr>
          <p:sp>
            <p:nvSpPr>
              <p:cNvPr id="8" name="フローチャート: 結合子 7">
                <a:extLst>
                  <a:ext uri="{FF2B5EF4-FFF2-40B4-BE49-F238E27FC236}">
                    <a16:creationId xmlns:a16="http://schemas.microsoft.com/office/drawing/2014/main" id="{E8ACB3A3-ADDD-2C2A-CF9F-FF1FC7D804E2}"/>
                  </a:ext>
                </a:extLst>
              </p:cNvPr>
              <p:cNvSpPr/>
              <p:nvPr/>
            </p:nvSpPr>
            <p:spPr>
              <a:xfrm>
                <a:off x="7861436" y="2888505"/>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2" name="フローチャート: 結合子 1">
                <a:extLst>
                  <a:ext uri="{FF2B5EF4-FFF2-40B4-BE49-F238E27FC236}">
                    <a16:creationId xmlns:a16="http://schemas.microsoft.com/office/drawing/2014/main" id="{31E73435-9D0B-2613-4AB1-772A56B8C9BC}"/>
                  </a:ext>
                </a:extLst>
              </p:cNvPr>
              <p:cNvSpPr/>
              <p:nvPr/>
            </p:nvSpPr>
            <p:spPr>
              <a:xfrm>
                <a:off x="7855133" y="350672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7" name="フローチャート: 結合子 6">
                <a:extLst>
                  <a:ext uri="{FF2B5EF4-FFF2-40B4-BE49-F238E27FC236}">
                    <a16:creationId xmlns:a16="http://schemas.microsoft.com/office/drawing/2014/main" id="{56DCD787-BC5F-30EC-66B5-5273A8F4FA45}"/>
                  </a:ext>
                </a:extLst>
              </p:cNvPr>
              <p:cNvSpPr/>
              <p:nvPr/>
            </p:nvSpPr>
            <p:spPr>
              <a:xfrm>
                <a:off x="7858868" y="410828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sp>
          <p:nvSpPr>
            <p:cNvPr id="10" name="フローチャート: 結合子 9">
              <a:extLst>
                <a:ext uri="{FF2B5EF4-FFF2-40B4-BE49-F238E27FC236}">
                  <a16:creationId xmlns:a16="http://schemas.microsoft.com/office/drawing/2014/main" id="{3483F1F3-4808-9189-2E1F-778742CB5B37}"/>
                </a:ext>
              </a:extLst>
            </p:cNvPr>
            <p:cNvSpPr/>
            <p:nvPr/>
          </p:nvSpPr>
          <p:spPr>
            <a:xfrm>
              <a:off x="7855133" y="4684088"/>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spTree>
    <p:extLst>
      <p:ext uri="{BB962C8B-B14F-4D97-AF65-F5344CB8AC3E}">
        <p14:creationId xmlns:p14="http://schemas.microsoft.com/office/powerpoint/2010/main" val="543580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20278FD8-1571-F1A7-9C42-7F54B22428C6}"/>
              </a:ext>
            </a:extLst>
          </p:cNvPr>
          <p:cNvPicPr>
            <a:picLocks noChangeAspect="1"/>
          </p:cNvPicPr>
          <p:nvPr/>
        </p:nvPicPr>
        <p:blipFill>
          <a:blip r:embed="rId3"/>
          <a:stretch>
            <a:fillRect/>
          </a:stretch>
        </p:blipFill>
        <p:spPr>
          <a:xfrm>
            <a:off x="4232947" y="747361"/>
            <a:ext cx="7664053" cy="5447594"/>
          </a:xfrm>
          <a:prstGeom prst="rect">
            <a:avLst/>
          </a:prstGeom>
        </p:spPr>
      </p:pic>
      <p:grpSp>
        <p:nvGrpSpPr>
          <p:cNvPr id="4" name="グループ化 3">
            <a:extLst>
              <a:ext uri="{FF2B5EF4-FFF2-40B4-BE49-F238E27FC236}">
                <a16:creationId xmlns:a16="http://schemas.microsoft.com/office/drawing/2014/main" id="{2303E667-04D5-D356-6536-61755DEA8FC4}"/>
              </a:ext>
            </a:extLst>
          </p:cNvPr>
          <p:cNvGrpSpPr/>
          <p:nvPr/>
        </p:nvGrpSpPr>
        <p:grpSpPr>
          <a:xfrm>
            <a:off x="0" y="51361"/>
            <a:ext cx="3582443" cy="627528"/>
            <a:chOff x="0" y="51361"/>
            <a:chExt cx="4446741" cy="627528"/>
          </a:xfrm>
        </p:grpSpPr>
        <p:sp>
          <p:nvSpPr>
            <p:cNvPr id="5" name="コンテンツ プレースホルダー 2">
              <a:extLst>
                <a:ext uri="{FF2B5EF4-FFF2-40B4-BE49-F238E27FC236}">
                  <a16:creationId xmlns:a16="http://schemas.microsoft.com/office/drawing/2014/main" id="{3D91F7BB-D7A1-F6BE-6DB1-1FCBE628A5E2}"/>
                </a:ext>
              </a:extLst>
            </p:cNvPr>
            <p:cNvSpPr txBox="1">
              <a:spLocks/>
            </p:cNvSpPr>
            <p:nvPr/>
          </p:nvSpPr>
          <p:spPr>
            <a:xfrm>
              <a:off x="1" y="51361"/>
              <a:ext cx="4446740" cy="627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４．利用と請求方法について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6" name="直線コネクタ 5">
              <a:extLst>
                <a:ext uri="{FF2B5EF4-FFF2-40B4-BE49-F238E27FC236}">
                  <a16:creationId xmlns:a16="http://schemas.microsoft.com/office/drawing/2014/main" id="{678B4D97-4384-B0B6-1997-D9392744D151}"/>
                </a:ext>
              </a:extLst>
            </p:cNvPr>
            <p:cNvCxnSpPr>
              <a:cxnSpLocks/>
            </p:cNvCxnSpPr>
            <p:nvPr/>
          </p:nvCxnSpPr>
          <p:spPr>
            <a:xfrm>
              <a:off x="0" y="429195"/>
              <a:ext cx="4275714"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3" name="コンテンツ プレースホルダー 2">
            <a:extLst>
              <a:ext uri="{FF2B5EF4-FFF2-40B4-BE49-F238E27FC236}">
                <a16:creationId xmlns:a16="http://schemas.microsoft.com/office/drawing/2014/main" id="{CE5B6D75-85B4-9FDE-1BDD-7A8113940D35}"/>
              </a:ext>
            </a:extLst>
          </p:cNvPr>
          <p:cNvSpPr txBox="1">
            <a:spLocks/>
          </p:cNvSpPr>
          <p:nvPr/>
        </p:nvSpPr>
        <p:spPr>
          <a:xfrm>
            <a:off x="91412" y="1160335"/>
            <a:ext cx="4596497" cy="4950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（例１ー１）</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3600" dirty="0">
              <a:solidFill>
                <a:srgbClr val="E97132"/>
              </a:solidFill>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４回利用</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→４３６単位</a:t>
            </a:r>
            <a:r>
              <a:rPr lang="en-US" altLang="ja-JP" sz="2400" dirty="0">
                <a:latin typeface="UD デジタル 教科書体 NK-R" panose="02020400000000000000" pitchFamily="18" charset="-128"/>
                <a:ea typeface="UD デジタル 教科書体 NK-R" panose="02020400000000000000" pitchFamily="18" charset="-128"/>
              </a:rPr>
              <a:t>×</a:t>
            </a:r>
            <a:r>
              <a:rPr lang="ja-JP" altLang="en-US" sz="2400" dirty="0">
                <a:latin typeface="UD デジタル 教科書体 NK-R" panose="02020400000000000000" pitchFamily="18" charset="-128"/>
                <a:ea typeface="UD デジタル 教科書体 NK-R" panose="02020400000000000000" pitchFamily="18" charset="-128"/>
              </a:rPr>
              <a:t>４回</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a:t>
            </a:r>
            <a:r>
              <a:rPr lang="en-US" altLang="ja-JP" sz="2400" dirty="0">
                <a:latin typeface="UD デジタル 教科書体 NK-R" panose="02020400000000000000" pitchFamily="18" charset="-128"/>
                <a:ea typeface="UD デジタル 教科書体 NK-R" panose="02020400000000000000" pitchFamily="18" charset="-128"/>
              </a:rPr>
              <a:t>1,744</a:t>
            </a:r>
            <a:r>
              <a:rPr lang="ja-JP" altLang="en-US" sz="2400" dirty="0">
                <a:latin typeface="UD デジタル 教科書体 NK-R" panose="02020400000000000000" pitchFamily="18" charset="-128"/>
                <a:ea typeface="UD デジタル 教科書体 NK-R" panose="02020400000000000000" pitchFamily="18" charset="-128"/>
              </a:rPr>
              <a:t>単位</a:t>
            </a:r>
            <a:r>
              <a:rPr lang="en-US" altLang="ja-JP" sz="2400" dirty="0">
                <a:latin typeface="UD デジタル 教科書体 NK-R" panose="02020400000000000000" pitchFamily="18" charset="-128"/>
                <a:ea typeface="UD デジタル 教科書体 NK-R" panose="02020400000000000000" pitchFamily="18" charset="-128"/>
              </a:rPr>
              <a:t>(</a:t>
            </a:r>
            <a:r>
              <a:rPr lang="ja-JP" altLang="en-US" sz="2400" dirty="0">
                <a:latin typeface="UD デジタル 教科書体 NK-R" panose="02020400000000000000" pitchFamily="18" charset="-128"/>
                <a:ea typeface="UD デジタル 教科書体 NK-R" panose="02020400000000000000" pitchFamily="18" charset="-128"/>
              </a:rPr>
              <a:t>回数払い</a:t>
            </a:r>
            <a:r>
              <a:rPr lang="en-US" altLang="ja-JP" sz="2400" dirty="0">
                <a:latin typeface="UD デジタル 教科書体 NK-R" panose="02020400000000000000" pitchFamily="18" charset="-128"/>
                <a:ea typeface="UD デジタル 教科書体 NK-R" panose="02020400000000000000" pitchFamily="18" charset="-128"/>
              </a:rPr>
              <a:t>)</a:t>
            </a:r>
          </a:p>
          <a:p>
            <a:pPr marL="0" indent="0">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この場合、</a:t>
            </a: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上限月額（</a:t>
            </a:r>
            <a:r>
              <a:rPr lang="en-US" altLang="ja-JP" sz="2400" dirty="0">
                <a:solidFill>
                  <a:srgbClr val="E97132"/>
                </a:solidFill>
                <a:latin typeface="UD デジタル 教科書体 NK-R" panose="02020400000000000000" pitchFamily="18" charset="-128"/>
                <a:ea typeface="UD デジタル 教科書体 NK-R" panose="02020400000000000000" pitchFamily="18" charset="-128"/>
              </a:rPr>
              <a:t>1,798</a:t>
            </a: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単位）を超えない</a:t>
            </a:r>
            <a:r>
              <a:rPr lang="ja-JP" altLang="en-US" sz="2400" dirty="0">
                <a:latin typeface="UD デジタル 教科書体 NK-R" panose="02020400000000000000" pitchFamily="18" charset="-128"/>
                <a:ea typeface="UD デジタル 教科書体 NK-R" panose="02020400000000000000" pitchFamily="18" charset="-128"/>
              </a:rPr>
              <a:t>ため、</a:t>
            </a: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回数での請求</a:t>
            </a:r>
            <a:r>
              <a:rPr lang="ja-JP" altLang="en-US" sz="2400" dirty="0">
                <a:latin typeface="UD デジタル 教科書体 NK-R" panose="02020400000000000000" pitchFamily="18" charset="-128"/>
                <a:ea typeface="UD デジタル 教科書体 NK-R" panose="02020400000000000000" pitchFamily="18" charset="-128"/>
              </a:rPr>
              <a:t>となる</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16" name="スライド番号プレースホルダー 15">
            <a:extLst>
              <a:ext uri="{FF2B5EF4-FFF2-40B4-BE49-F238E27FC236}">
                <a16:creationId xmlns:a16="http://schemas.microsoft.com/office/drawing/2014/main" id="{43A38F75-4644-5384-1E15-DA9A3B8DB2F8}"/>
              </a:ext>
            </a:extLst>
          </p:cNvPr>
          <p:cNvSpPr>
            <a:spLocks noGrp="1"/>
          </p:cNvSpPr>
          <p:nvPr>
            <p:ph type="sldNum" sz="quarter" idx="12"/>
          </p:nvPr>
        </p:nvSpPr>
        <p:spPr/>
        <p:txBody>
          <a:bodyPr/>
          <a:lstStyle/>
          <a:p>
            <a:fld id="{54695528-8602-40EC-ADB7-5785948D03CB}" type="slidenum">
              <a:rPr kumimoji="1" lang="ja-JP" altLang="en-US" smtClean="0"/>
              <a:t>21</a:t>
            </a:fld>
            <a:endParaRPr kumimoji="1" lang="ja-JP" altLang="en-US"/>
          </a:p>
        </p:txBody>
      </p:sp>
      <p:grpSp>
        <p:nvGrpSpPr>
          <p:cNvPr id="2" name="グループ化 1">
            <a:extLst>
              <a:ext uri="{FF2B5EF4-FFF2-40B4-BE49-F238E27FC236}">
                <a16:creationId xmlns:a16="http://schemas.microsoft.com/office/drawing/2014/main" id="{133F2855-AB5D-C55B-B7B4-DBF5C817FC03}"/>
              </a:ext>
            </a:extLst>
          </p:cNvPr>
          <p:cNvGrpSpPr/>
          <p:nvPr/>
        </p:nvGrpSpPr>
        <p:grpSpPr>
          <a:xfrm>
            <a:off x="7855133" y="2888505"/>
            <a:ext cx="425983" cy="2201769"/>
            <a:chOff x="7855133" y="2888505"/>
            <a:chExt cx="425983" cy="2201769"/>
          </a:xfrm>
          <a:noFill/>
        </p:grpSpPr>
        <p:grpSp>
          <p:nvGrpSpPr>
            <p:cNvPr id="7" name="グループ化 6">
              <a:extLst>
                <a:ext uri="{FF2B5EF4-FFF2-40B4-BE49-F238E27FC236}">
                  <a16:creationId xmlns:a16="http://schemas.microsoft.com/office/drawing/2014/main" id="{8020B6D9-F35D-FEB5-EC7E-ECDEF69099C2}"/>
                </a:ext>
              </a:extLst>
            </p:cNvPr>
            <p:cNvGrpSpPr/>
            <p:nvPr/>
          </p:nvGrpSpPr>
          <p:grpSpPr>
            <a:xfrm>
              <a:off x="7855133" y="2888505"/>
              <a:ext cx="425983" cy="1625967"/>
              <a:chOff x="7855133" y="2888505"/>
              <a:chExt cx="425983" cy="1625967"/>
            </a:xfrm>
            <a:grpFill/>
          </p:grpSpPr>
          <p:sp>
            <p:nvSpPr>
              <p:cNvPr id="14" name="フローチャート: 結合子 13">
                <a:extLst>
                  <a:ext uri="{FF2B5EF4-FFF2-40B4-BE49-F238E27FC236}">
                    <a16:creationId xmlns:a16="http://schemas.microsoft.com/office/drawing/2014/main" id="{AF2CB230-28F4-3FF6-9B61-3909CCAE4AC7}"/>
                  </a:ext>
                </a:extLst>
              </p:cNvPr>
              <p:cNvSpPr/>
              <p:nvPr/>
            </p:nvSpPr>
            <p:spPr>
              <a:xfrm>
                <a:off x="7861436" y="2888505"/>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15" name="フローチャート: 結合子 14">
                <a:extLst>
                  <a:ext uri="{FF2B5EF4-FFF2-40B4-BE49-F238E27FC236}">
                    <a16:creationId xmlns:a16="http://schemas.microsoft.com/office/drawing/2014/main" id="{F34B820D-C090-C786-BF4C-961BF49CA70F}"/>
                  </a:ext>
                </a:extLst>
              </p:cNvPr>
              <p:cNvSpPr/>
              <p:nvPr/>
            </p:nvSpPr>
            <p:spPr>
              <a:xfrm>
                <a:off x="7855133" y="350672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17" name="フローチャート: 結合子 16">
                <a:extLst>
                  <a:ext uri="{FF2B5EF4-FFF2-40B4-BE49-F238E27FC236}">
                    <a16:creationId xmlns:a16="http://schemas.microsoft.com/office/drawing/2014/main" id="{494002DD-4754-1716-25DD-B399F57104D1}"/>
                  </a:ext>
                </a:extLst>
              </p:cNvPr>
              <p:cNvSpPr/>
              <p:nvPr/>
            </p:nvSpPr>
            <p:spPr>
              <a:xfrm>
                <a:off x="7858868" y="410828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sp>
          <p:nvSpPr>
            <p:cNvPr id="13" name="フローチャート: 結合子 12">
              <a:extLst>
                <a:ext uri="{FF2B5EF4-FFF2-40B4-BE49-F238E27FC236}">
                  <a16:creationId xmlns:a16="http://schemas.microsoft.com/office/drawing/2014/main" id="{A5D68231-7E46-F891-24BC-AC927F66C5B1}"/>
                </a:ext>
              </a:extLst>
            </p:cNvPr>
            <p:cNvSpPr/>
            <p:nvPr/>
          </p:nvSpPr>
          <p:spPr>
            <a:xfrm>
              <a:off x="7855133" y="4684088"/>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spTree>
    <p:extLst>
      <p:ext uri="{BB962C8B-B14F-4D97-AF65-F5344CB8AC3E}">
        <p14:creationId xmlns:p14="http://schemas.microsoft.com/office/powerpoint/2010/main" val="28627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1906CF1C-A565-0975-8CC7-D60D9D1A4F63}"/>
              </a:ext>
            </a:extLst>
          </p:cNvPr>
          <p:cNvPicPr>
            <a:picLocks noChangeAspect="1"/>
          </p:cNvPicPr>
          <p:nvPr/>
        </p:nvPicPr>
        <p:blipFill>
          <a:blip r:embed="rId3"/>
          <a:stretch>
            <a:fillRect/>
          </a:stretch>
        </p:blipFill>
        <p:spPr>
          <a:xfrm>
            <a:off x="4232947" y="747361"/>
            <a:ext cx="7664053" cy="5447594"/>
          </a:xfrm>
          <a:prstGeom prst="rect">
            <a:avLst/>
          </a:prstGeom>
        </p:spPr>
      </p:pic>
      <p:grpSp>
        <p:nvGrpSpPr>
          <p:cNvPr id="4" name="グループ化 3">
            <a:extLst>
              <a:ext uri="{FF2B5EF4-FFF2-40B4-BE49-F238E27FC236}">
                <a16:creationId xmlns:a16="http://schemas.microsoft.com/office/drawing/2014/main" id="{2303E667-04D5-D356-6536-61755DEA8FC4}"/>
              </a:ext>
            </a:extLst>
          </p:cNvPr>
          <p:cNvGrpSpPr/>
          <p:nvPr/>
        </p:nvGrpSpPr>
        <p:grpSpPr>
          <a:xfrm>
            <a:off x="0" y="51361"/>
            <a:ext cx="3582443" cy="627528"/>
            <a:chOff x="0" y="51361"/>
            <a:chExt cx="4446741" cy="627528"/>
          </a:xfrm>
        </p:grpSpPr>
        <p:sp>
          <p:nvSpPr>
            <p:cNvPr id="5" name="コンテンツ プレースホルダー 2">
              <a:extLst>
                <a:ext uri="{FF2B5EF4-FFF2-40B4-BE49-F238E27FC236}">
                  <a16:creationId xmlns:a16="http://schemas.microsoft.com/office/drawing/2014/main" id="{3D91F7BB-D7A1-F6BE-6DB1-1FCBE628A5E2}"/>
                </a:ext>
              </a:extLst>
            </p:cNvPr>
            <p:cNvSpPr txBox="1">
              <a:spLocks/>
            </p:cNvSpPr>
            <p:nvPr/>
          </p:nvSpPr>
          <p:spPr>
            <a:xfrm>
              <a:off x="1" y="51361"/>
              <a:ext cx="4446740" cy="627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４．利用と請求方法について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6" name="直線コネクタ 5">
              <a:extLst>
                <a:ext uri="{FF2B5EF4-FFF2-40B4-BE49-F238E27FC236}">
                  <a16:creationId xmlns:a16="http://schemas.microsoft.com/office/drawing/2014/main" id="{678B4D97-4384-B0B6-1997-D9392744D151}"/>
                </a:ext>
              </a:extLst>
            </p:cNvPr>
            <p:cNvCxnSpPr>
              <a:cxnSpLocks/>
            </p:cNvCxnSpPr>
            <p:nvPr/>
          </p:nvCxnSpPr>
          <p:spPr>
            <a:xfrm>
              <a:off x="0" y="429195"/>
              <a:ext cx="4275714"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3" name="コンテンツ プレースホルダー 2">
            <a:extLst>
              <a:ext uri="{FF2B5EF4-FFF2-40B4-BE49-F238E27FC236}">
                <a16:creationId xmlns:a16="http://schemas.microsoft.com/office/drawing/2014/main" id="{CE5B6D75-85B4-9FDE-1BDD-7A8113940D35}"/>
              </a:ext>
            </a:extLst>
          </p:cNvPr>
          <p:cNvSpPr txBox="1">
            <a:spLocks/>
          </p:cNvSpPr>
          <p:nvPr/>
        </p:nvSpPr>
        <p:spPr>
          <a:xfrm>
            <a:off x="295000" y="1085995"/>
            <a:ext cx="4141534" cy="4950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（例１ー２）</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〇状態像</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・要支援１</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・従前相当通所型</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サービス</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〇予定</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・週１回程度</a:t>
            </a:r>
            <a:endParaRPr lang="en-US" altLang="ja-JP" sz="3600" dirty="0">
              <a:latin typeface="UD デジタル 教科書体 NK-R" panose="02020400000000000000" pitchFamily="18" charset="-128"/>
              <a:ea typeface="UD デジタル 教科書体 NK-R" panose="02020400000000000000" pitchFamily="18" charset="-128"/>
            </a:endParaRPr>
          </a:p>
        </p:txBody>
      </p:sp>
      <p:sp>
        <p:nvSpPr>
          <p:cNvPr id="13" name="コンテンツ プレースホルダー 2">
            <a:extLst>
              <a:ext uri="{FF2B5EF4-FFF2-40B4-BE49-F238E27FC236}">
                <a16:creationId xmlns:a16="http://schemas.microsoft.com/office/drawing/2014/main" id="{FEA4B8E1-3B18-2205-F26A-2E66899456B7}"/>
              </a:ext>
            </a:extLst>
          </p:cNvPr>
          <p:cNvSpPr txBox="1">
            <a:spLocks/>
          </p:cNvSpPr>
          <p:nvPr/>
        </p:nvSpPr>
        <p:spPr>
          <a:xfrm>
            <a:off x="577221" y="3778406"/>
            <a:ext cx="10643935" cy="2170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ja-JP" altLang="en-US" sz="4000" dirty="0">
              <a:solidFill>
                <a:srgbClr val="E97132"/>
              </a:solidFill>
              <a:latin typeface="UD デジタル 教科書体 NK-R" panose="02020400000000000000" pitchFamily="18" charset="-128"/>
              <a:ea typeface="UD デジタル 教科書体 NK-R" panose="02020400000000000000" pitchFamily="18" charset="-128"/>
            </a:endParaRPr>
          </a:p>
        </p:txBody>
      </p:sp>
      <p:sp>
        <p:nvSpPr>
          <p:cNvPr id="16" name="スライド番号プレースホルダー 15">
            <a:extLst>
              <a:ext uri="{FF2B5EF4-FFF2-40B4-BE49-F238E27FC236}">
                <a16:creationId xmlns:a16="http://schemas.microsoft.com/office/drawing/2014/main" id="{43A38F75-4644-5384-1E15-DA9A3B8DB2F8}"/>
              </a:ext>
            </a:extLst>
          </p:cNvPr>
          <p:cNvSpPr>
            <a:spLocks noGrp="1"/>
          </p:cNvSpPr>
          <p:nvPr>
            <p:ph type="sldNum" sz="quarter" idx="12"/>
          </p:nvPr>
        </p:nvSpPr>
        <p:spPr/>
        <p:txBody>
          <a:bodyPr/>
          <a:lstStyle/>
          <a:p>
            <a:fld id="{54695528-8602-40EC-ADB7-5785948D03CB}" type="slidenum">
              <a:rPr kumimoji="1" lang="ja-JP" altLang="en-US" smtClean="0"/>
              <a:t>22</a:t>
            </a:fld>
            <a:endParaRPr kumimoji="1" lang="ja-JP" altLang="en-US"/>
          </a:p>
        </p:txBody>
      </p:sp>
      <p:grpSp>
        <p:nvGrpSpPr>
          <p:cNvPr id="23" name="グループ化 22">
            <a:extLst>
              <a:ext uri="{FF2B5EF4-FFF2-40B4-BE49-F238E27FC236}">
                <a16:creationId xmlns:a16="http://schemas.microsoft.com/office/drawing/2014/main" id="{027A1C61-6B04-8522-0714-3BFA37DFC151}"/>
              </a:ext>
            </a:extLst>
          </p:cNvPr>
          <p:cNvGrpSpPr/>
          <p:nvPr/>
        </p:nvGrpSpPr>
        <p:grpSpPr>
          <a:xfrm>
            <a:off x="5965373" y="2876313"/>
            <a:ext cx="425983" cy="2807457"/>
            <a:chOff x="5965373" y="2876313"/>
            <a:chExt cx="425983" cy="2807457"/>
          </a:xfrm>
        </p:grpSpPr>
        <p:grpSp>
          <p:nvGrpSpPr>
            <p:cNvPr id="9" name="グループ化 8">
              <a:extLst>
                <a:ext uri="{FF2B5EF4-FFF2-40B4-BE49-F238E27FC236}">
                  <a16:creationId xmlns:a16="http://schemas.microsoft.com/office/drawing/2014/main" id="{54855F5C-E025-A4C1-73BF-08943ADF8206}"/>
                </a:ext>
              </a:extLst>
            </p:cNvPr>
            <p:cNvGrpSpPr/>
            <p:nvPr/>
          </p:nvGrpSpPr>
          <p:grpSpPr>
            <a:xfrm>
              <a:off x="5965373" y="2876313"/>
              <a:ext cx="425983" cy="1625967"/>
              <a:chOff x="7855133" y="2888505"/>
              <a:chExt cx="425983" cy="1625967"/>
            </a:xfrm>
            <a:noFill/>
          </p:grpSpPr>
          <p:sp>
            <p:nvSpPr>
              <p:cNvPr id="18" name="フローチャート: 結合子 17">
                <a:extLst>
                  <a:ext uri="{FF2B5EF4-FFF2-40B4-BE49-F238E27FC236}">
                    <a16:creationId xmlns:a16="http://schemas.microsoft.com/office/drawing/2014/main" id="{DD86D714-EA87-FD0E-AD87-23963D74159B}"/>
                  </a:ext>
                </a:extLst>
              </p:cNvPr>
              <p:cNvSpPr/>
              <p:nvPr/>
            </p:nvSpPr>
            <p:spPr>
              <a:xfrm>
                <a:off x="7861436" y="2888505"/>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19" name="フローチャート: 結合子 18">
                <a:extLst>
                  <a:ext uri="{FF2B5EF4-FFF2-40B4-BE49-F238E27FC236}">
                    <a16:creationId xmlns:a16="http://schemas.microsoft.com/office/drawing/2014/main" id="{29C637EA-CA3B-9EAF-A7B5-3137D268E1BC}"/>
                  </a:ext>
                </a:extLst>
              </p:cNvPr>
              <p:cNvSpPr/>
              <p:nvPr/>
            </p:nvSpPr>
            <p:spPr>
              <a:xfrm>
                <a:off x="7855133" y="350672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20" name="フローチャート: 結合子 19">
                <a:extLst>
                  <a:ext uri="{FF2B5EF4-FFF2-40B4-BE49-F238E27FC236}">
                    <a16:creationId xmlns:a16="http://schemas.microsoft.com/office/drawing/2014/main" id="{AA84078F-FCB1-3CE4-13D1-A59D9E7BC3ED}"/>
                  </a:ext>
                </a:extLst>
              </p:cNvPr>
              <p:cNvSpPr/>
              <p:nvPr/>
            </p:nvSpPr>
            <p:spPr>
              <a:xfrm>
                <a:off x="7858868" y="410828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grpSp>
          <p:nvGrpSpPr>
            <p:cNvPr id="22" name="グループ化 21">
              <a:extLst>
                <a:ext uri="{FF2B5EF4-FFF2-40B4-BE49-F238E27FC236}">
                  <a16:creationId xmlns:a16="http://schemas.microsoft.com/office/drawing/2014/main" id="{C44A8F6A-337B-7625-57DF-D745E7205A14}"/>
                </a:ext>
              </a:extLst>
            </p:cNvPr>
            <p:cNvGrpSpPr/>
            <p:nvPr/>
          </p:nvGrpSpPr>
          <p:grpSpPr>
            <a:xfrm>
              <a:off x="5965373" y="4671896"/>
              <a:ext cx="419680" cy="1011874"/>
              <a:chOff x="5965373" y="4671896"/>
              <a:chExt cx="419680" cy="1011874"/>
            </a:xfrm>
          </p:grpSpPr>
          <p:sp>
            <p:nvSpPr>
              <p:cNvPr id="11" name="フローチャート: 結合子 10">
                <a:extLst>
                  <a:ext uri="{FF2B5EF4-FFF2-40B4-BE49-F238E27FC236}">
                    <a16:creationId xmlns:a16="http://schemas.microsoft.com/office/drawing/2014/main" id="{A6C88ABB-D61A-1348-2861-93BD2BD74109}"/>
                  </a:ext>
                </a:extLst>
              </p:cNvPr>
              <p:cNvSpPr/>
              <p:nvPr/>
            </p:nvSpPr>
            <p:spPr>
              <a:xfrm>
                <a:off x="5965373" y="4671896"/>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E97132"/>
                  </a:solidFill>
                </a:endParaRPr>
              </a:p>
            </p:txBody>
          </p:sp>
          <p:sp>
            <p:nvSpPr>
              <p:cNvPr id="21" name="フローチャート: 結合子 20">
                <a:extLst>
                  <a:ext uri="{FF2B5EF4-FFF2-40B4-BE49-F238E27FC236}">
                    <a16:creationId xmlns:a16="http://schemas.microsoft.com/office/drawing/2014/main" id="{1657C314-997B-B963-24F8-8FE1582DADFC}"/>
                  </a:ext>
                </a:extLst>
              </p:cNvPr>
              <p:cNvSpPr/>
              <p:nvPr/>
            </p:nvSpPr>
            <p:spPr>
              <a:xfrm>
                <a:off x="5965373" y="5277584"/>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E97132"/>
                  </a:solidFill>
                </a:endParaRPr>
              </a:p>
            </p:txBody>
          </p:sp>
        </p:grpSp>
      </p:grpSp>
    </p:spTree>
    <p:extLst>
      <p:ext uri="{BB962C8B-B14F-4D97-AF65-F5344CB8AC3E}">
        <p14:creationId xmlns:p14="http://schemas.microsoft.com/office/powerpoint/2010/main" val="4273314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20278FD8-1571-F1A7-9C42-7F54B22428C6}"/>
              </a:ext>
            </a:extLst>
          </p:cNvPr>
          <p:cNvPicPr>
            <a:picLocks noChangeAspect="1"/>
          </p:cNvPicPr>
          <p:nvPr/>
        </p:nvPicPr>
        <p:blipFill>
          <a:blip r:embed="rId3"/>
          <a:stretch>
            <a:fillRect/>
          </a:stretch>
        </p:blipFill>
        <p:spPr>
          <a:xfrm>
            <a:off x="4232947" y="747361"/>
            <a:ext cx="7664053" cy="5447594"/>
          </a:xfrm>
          <a:prstGeom prst="rect">
            <a:avLst/>
          </a:prstGeom>
        </p:spPr>
      </p:pic>
      <p:grpSp>
        <p:nvGrpSpPr>
          <p:cNvPr id="4" name="グループ化 3">
            <a:extLst>
              <a:ext uri="{FF2B5EF4-FFF2-40B4-BE49-F238E27FC236}">
                <a16:creationId xmlns:a16="http://schemas.microsoft.com/office/drawing/2014/main" id="{2303E667-04D5-D356-6536-61755DEA8FC4}"/>
              </a:ext>
            </a:extLst>
          </p:cNvPr>
          <p:cNvGrpSpPr/>
          <p:nvPr/>
        </p:nvGrpSpPr>
        <p:grpSpPr>
          <a:xfrm>
            <a:off x="0" y="51361"/>
            <a:ext cx="3582443" cy="627528"/>
            <a:chOff x="0" y="51361"/>
            <a:chExt cx="4446741" cy="627528"/>
          </a:xfrm>
        </p:grpSpPr>
        <p:sp>
          <p:nvSpPr>
            <p:cNvPr id="5" name="コンテンツ プレースホルダー 2">
              <a:extLst>
                <a:ext uri="{FF2B5EF4-FFF2-40B4-BE49-F238E27FC236}">
                  <a16:creationId xmlns:a16="http://schemas.microsoft.com/office/drawing/2014/main" id="{3D91F7BB-D7A1-F6BE-6DB1-1FCBE628A5E2}"/>
                </a:ext>
              </a:extLst>
            </p:cNvPr>
            <p:cNvSpPr txBox="1">
              <a:spLocks/>
            </p:cNvSpPr>
            <p:nvPr/>
          </p:nvSpPr>
          <p:spPr>
            <a:xfrm>
              <a:off x="1" y="51361"/>
              <a:ext cx="4446740" cy="627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４．利用と請求方法について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6" name="直線コネクタ 5">
              <a:extLst>
                <a:ext uri="{FF2B5EF4-FFF2-40B4-BE49-F238E27FC236}">
                  <a16:creationId xmlns:a16="http://schemas.microsoft.com/office/drawing/2014/main" id="{678B4D97-4384-B0B6-1997-D9392744D151}"/>
                </a:ext>
              </a:extLst>
            </p:cNvPr>
            <p:cNvCxnSpPr>
              <a:cxnSpLocks/>
            </p:cNvCxnSpPr>
            <p:nvPr/>
          </p:nvCxnSpPr>
          <p:spPr>
            <a:xfrm>
              <a:off x="0" y="429195"/>
              <a:ext cx="4275714"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3" name="コンテンツ プレースホルダー 2">
            <a:extLst>
              <a:ext uri="{FF2B5EF4-FFF2-40B4-BE49-F238E27FC236}">
                <a16:creationId xmlns:a16="http://schemas.microsoft.com/office/drawing/2014/main" id="{CE5B6D75-85B4-9FDE-1BDD-7A8113940D35}"/>
              </a:ext>
            </a:extLst>
          </p:cNvPr>
          <p:cNvSpPr txBox="1">
            <a:spLocks/>
          </p:cNvSpPr>
          <p:nvPr/>
        </p:nvSpPr>
        <p:spPr>
          <a:xfrm>
            <a:off x="91413" y="1160335"/>
            <a:ext cx="4609376" cy="4950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（例１ー２）</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en-US" altLang="ja-JP" sz="2400" dirty="0">
                <a:latin typeface="UD デジタル 教科書体 NK-R" panose="02020400000000000000" pitchFamily="18" charset="-128"/>
                <a:ea typeface="UD デジタル 教科書体 NK-R" panose="02020400000000000000" pitchFamily="18" charset="-128"/>
              </a:rPr>
              <a:t>5</a:t>
            </a:r>
            <a:r>
              <a:rPr lang="ja-JP" altLang="en-US" sz="2400" dirty="0">
                <a:latin typeface="UD デジタル 教科書体 NK-R" panose="02020400000000000000" pitchFamily="18" charset="-128"/>
                <a:ea typeface="UD デジタル 教科書体 NK-R" panose="02020400000000000000" pitchFamily="18" charset="-128"/>
              </a:rPr>
              <a:t>回利用</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→４３６単位</a:t>
            </a:r>
            <a:r>
              <a:rPr lang="en-US" altLang="ja-JP" sz="2400" dirty="0">
                <a:latin typeface="UD デジタル 教科書体 NK-R" panose="02020400000000000000" pitchFamily="18" charset="-128"/>
                <a:ea typeface="UD デジタル 教科書体 NK-R" panose="02020400000000000000" pitchFamily="18" charset="-128"/>
              </a:rPr>
              <a:t>×</a:t>
            </a:r>
            <a:r>
              <a:rPr lang="ja-JP" altLang="en-US" sz="2400" dirty="0">
                <a:latin typeface="UD デジタル 教科書体 NK-R" panose="02020400000000000000" pitchFamily="18" charset="-128"/>
                <a:ea typeface="UD デジタル 教科書体 NK-R" panose="02020400000000000000" pitchFamily="18" charset="-128"/>
              </a:rPr>
              <a:t>５回</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＝２</a:t>
            </a:r>
            <a:r>
              <a:rPr lang="en-US" altLang="ja-JP" sz="2400" dirty="0">
                <a:latin typeface="UD デジタル 教科書体 NK-R" panose="02020400000000000000" pitchFamily="18" charset="-128"/>
                <a:ea typeface="UD デジタル 教科書体 NK-R" panose="02020400000000000000" pitchFamily="18" charset="-128"/>
              </a:rPr>
              <a:t>,</a:t>
            </a:r>
            <a:r>
              <a:rPr lang="ja-JP" altLang="en-US" sz="2400" dirty="0">
                <a:latin typeface="UD デジタル 教科書体 NK-R" panose="02020400000000000000" pitchFamily="18" charset="-128"/>
                <a:ea typeface="UD デジタル 教科書体 NK-R" panose="02020400000000000000" pitchFamily="18" charset="-128"/>
              </a:rPr>
              <a:t>１８０単位（＞上限月額）</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→１，７９８単位</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この場合、</a:t>
            </a: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上限月額（</a:t>
            </a:r>
            <a:r>
              <a:rPr lang="en-US" altLang="ja-JP" sz="2400" dirty="0">
                <a:solidFill>
                  <a:srgbClr val="E97132"/>
                </a:solidFill>
                <a:latin typeface="UD デジタル 教科書体 NK-R" panose="02020400000000000000" pitchFamily="18" charset="-128"/>
                <a:ea typeface="UD デジタル 教科書体 NK-R" panose="02020400000000000000" pitchFamily="18" charset="-128"/>
              </a:rPr>
              <a:t>1,798</a:t>
            </a: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単位）を超える</a:t>
            </a:r>
            <a:r>
              <a:rPr lang="ja-JP" altLang="en-US" sz="2400" dirty="0">
                <a:latin typeface="UD デジタル 教科書体 NK-R" panose="02020400000000000000" pitchFamily="18" charset="-128"/>
                <a:ea typeface="UD デジタル 教科書体 NK-R" panose="02020400000000000000" pitchFamily="18" charset="-128"/>
              </a:rPr>
              <a:t>ため、</a:t>
            </a:r>
            <a:r>
              <a:rPr lang="en-US" altLang="ja-JP" sz="2400" dirty="0">
                <a:solidFill>
                  <a:srgbClr val="E97132"/>
                </a:solidFill>
                <a:latin typeface="UD デジタル 教科書体 NK-R" panose="02020400000000000000" pitchFamily="18" charset="-128"/>
                <a:ea typeface="UD デジタル 教科書体 NK-R" panose="02020400000000000000" pitchFamily="18" charset="-128"/>
              </a:rPr>
              <a:t>1,798</a:t>
            </a: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単位</a:t>
            </a:r>
            <a:r>
              <a:rPr lang="ja-JP" altLang="en-US" sz="2400" dirty="0">
                <a:latin typeface="UD デジタル 教科書体 NK-R" panose="02020400000000000000" pitchFamily="18" charset="-128"/>
                <a:ea typeface="UD デジタル 教科書体 NK-R" panose="02020400000000000000" pitchFamily="18" charset="-128"/>
              </a:rPr>
              <a:t>での請求となる</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16" name="スライド番号プレースホルダー 15">
            <a:extLst>
              <a:ext uri="{FF2B5EF4-FFF2-40B4-BE49-F238E27FC236}">
                <a16:creationId xmlns:a16="http://schemas.microsoft.com/office/drawing/2014/main" id="{43A38F75-4644-5384-1E15-DA9A3B8DB2F8}"/>
              </a:ext>
            </a:extLst>
          </p:cNvPr>
          <p:cNvSpPr>
            <a:spLocks noGrp="1"/>
          </p:cNvSpPr>
          <p:nvPr>
            <p:ph type="sldNum" sz="quarter" idx="12"/>
          </p:nvPr>
        </p:nvSpPr>
        <p:spPr/>
        <p:txBody>
          <a:bodyPr/>
          <a:lstStyle/>
          <a:p>
            <a:fld id="{54695528-8602-40EC-ADB7-5785948D03CB}" type="slidenum">
              <a:rPr kumimoji="1" lang="ja-JP" altLang="en-US" smtClean="0"/>
              <a:t>23</a:t>
            </a:fld>
            <a:endParaRPr kumimoji="1" lang="ja-JP" altLang="en-US"/>
          </a:p>
        </p:txBody>
      </p:sp>
      <p:grpSp>
        <p:nvGrpSpPr>
          <p:cNvPr id="17" name="グループ化 16">
            <a:extLst>
              <a:ext uri="{FF2B5EF4-FFF2-40B4-BE49-F238E27FC236}">
                <a16:creationId xmlns:a16="http://schemas.microsoft.com/office/drawing/2014/main" id="{E325255B-8706-73FD-0B36-2B51B5F683F0}"/>
              </a:ext>
            </a:extLst>
          </p:cNvPr>
          <p:cNvGrpSpPr/>
          <p:nvPr/>
        </p:nvGrpSpPr>
        <p:grpSpPr>
          <a:xfrm>
            <a:off x="5965373" y="2876313"/>
            <a:ext cx="425983" cy="2807457"/>
            <a:chOff x="5965373" y="2876313"/>
            <a:chExt cx="425983" cy="2807457"/>
          </a:xfrm>
        </p:grpSpPr>
        <p:grpSp>
          <p:nvGrpSpPr>
            <p:cNvPr id="18" name="グループ化 17">
              <a:extLst>
                <a:ext uri="{FF2B5EF4-FFF2-40B4-BE49-F238E27FC236}">
                  <a16:creationId xmlns:a16="http://schemas.microsoft.com/office/drawing/2014/main" id="{174FD550-D66F-47E3-3CA5-7B9332CB430B}"/>
                </a:ext>
              </a:extLst>
            </p:cNvPr>
            <p:cNvGrpSpPr/>
            <p:nvPr/>
          </p:nvGrpSpPr>
          <p:grpSpPr>
            <a:xfrm>
              <a:off x="5965373" y="2876313"/>
              <a:ext cx="425983" cy="1625967"/>
              <a:chOff x="7855133" y="2888505"/>
              <a:chExt cx="425983" cy="1625967"/>
            </a:xfrm>
            <a:noFill/>
          </p:grpSpPr>
          <p:sp>
            <p:nvSpPr>
              <p:cNvPr id="28" name="フローチャート: 結合子 27">
                <a:extLst>
                  <a:ext uri="{FF2B5EF4-FFF2-40B4-BE49-F238E27FC236}">
                    <a16:creationId xmlns:a16="http://schemas.microsoft.com/office/drawing/2014/main" id="{82CD112F-2B74-D405-C6E0-19D3333DC3E0}"/>
                  </a:ext>
                </a:extLst>
              </p:cNvPr>
              <p:cNvSpPr/>
              <p:nvPr/>
            </p:nvSpPr>
            <p:spPr>
              <a:xfrm>
                <a:off x="7861436" y="2888505"/>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29" name="フローチャート: 結合子 28">
                <a:extLst>
                  <a:ext uri="{FF2B5EF4-FFF2-40B4-BE49-F238E27FC236}">
                    <a16:creationId xmlns:a16="http://schemas.microsoft.com/office/drawing/2014/main" id="{50675353-7C27-527E-FAB2-0906199D7180}"/>
                  </a:ext>
                </a:extLst>
              </p:cNvPr>
              <p:cNvSpPr/>
              <p:nvPr/>
            </p:nvSpPr>
            <p:spPr>
              <a:xfrm>
                <a:off x="7855133" y="350672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30" name="フローチャート: 結合子 29">
                <a:extLst>
                  <a:ext uri="{FF2B5EF4-FFF2-40B4-BE49-F238E27FC236}">
                    <a16:creationId xmlns:a16="http://schemas.microsoft.com/office/drawing/2014/main" id="{E3C8FF88-3E96-5551-042D-4200C99B73B0}"/>
                  </a:ext>
                </a:extLst>
              </p:cNvPr>
              <p:cNvSpPr/>
              <p:nvPr/>
            </p:nvSpPr>
            <p:spPr>
              <a:xfrm>
                <a:off x="7858868" y="410828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grpSp>
          <p:nvGrpSpPr>
            <p:cNvPr id="19" name="グループ化 18">
              <a:extLst>
                <a:ext uri="{FF2B5EF4-FFF2-40B4-BE49-F238E27FC236}">
                  <a16:creationId xmlns:a16="http://schemas.microsoft.com/office/drawing/2014/main" id="{DC5B970B-D7F1-08B9-729F-8CC3607148E8}"/>
                </a:ext>
              </a:extLst>
            </p:cNvPr>
            <p:cNvGrpSpPr/>
            <p:nvPr/>
          </p:nvGrpSpPr>
          <p:grpSpPr>
            <a:xfrm>
              <a:off x="5965373" y="4671896"/>
              <a:ext cx="419680" cy="1011874"/>
              <a:chOff x="5965373" y="4671896"/>
              <a:chExt cx="419680" cy="1011874"/>
            </a:xfrm>
          </p:grpSpPr>
          <p:sp>
            <p:nvSpPr>
              <p:cNvPr id="20" name="フローチャート: 結合子 19">
                <a:extLst>
                  <a:ext uri="{FF2B5EF4-FFF2-40B4-BE49-F238E27FC236}">
                    <a16:creationId xmlns:a16="http://schemas.microsoft.com/office/drawing/2014/main" id="{821860BE-A782-AD24-D19B-B7BFF35A15CC}"/>
                  </a:ext>
                </a:extLst>
              </p:cNvPr>
              <p:cNvSpPr/>
              <p:nvPr/>
            </p:nvSpPr>
            <p:spPr>
              <a:xfrm>
                <a:off x="5965373" y="4671896"/>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E97132"/>
                  </a:solidFill>
                </a:endParaRPr>
              </a:p>
            </p:txBody>
          </p:sp>
          <p:sp>
            <p:nvSpPr>
              <p:cNvPr id="27" name="フローチャート: 結合子 26">
                <a:extLst>
                  <a:ext uri="{FF2B5EF4-FFF2-40B4-BE49-F238E27FC236}">
                    <a16:creationId xmlns:a16="http://schemas.microsoft.com/office/drawing/2014/main" id="{E22AA6E2-1C2D-43B0-3DBE-60A2D58F82DB}"/>
                  </a:ext>
                </a:extLst>
              </p:cNvPr>
              <p:cNvSpPr/>
              <p:nvPr/>
            </p:nvSpPr>
            <p:spPr>
              <a:xfrm>
                <a:off x="5965373" y="5277584"/>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E97132"/>
                  </a:solidFill>
                </a:endParaRPr>
              </a:p>
            </p:txBody>
          </p:sp>
        </p:grpSp>
      </p:grpSp>
    </p:spTree>
    <p:extLst>
      <p:ext uri="{BB962C8B-B14F-4D97-AF65-F5344CB8AC3E}">
        <p14:creationId xmlns:p14="http://schemas.microsoft.com/office/powerpoint/2010/main" val="1462665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図 40">
            <a:extLst>
              <a:ext uri="{FF2B5EF4-FFF2-40B4-BE49-F238E27FC236}">
                <a16:creationId xmlns:a16="http://schemas.microsoft.com/office/drawing/2014/main" id="{10942BE4-7EC5-82CB-6E76-517C768FCF18}"/>
              </a:ext>
            </a:extLst>
          </p:cNvPr>
          <p:cNvPicPr>
            <a:picLocks noChangeAspect="1"/>
          </p:cNvPicPr>
          <p:nvPr/>
        </p:nvPicPr>
        <p:blipFill>
          <a:blip r:embed="rId3"/>
          <a:stretch>
            <a:fillRect/>
          </a:stretch>
        </p:blipFill>
        <p:spPr>
          <a:xfrm>
            <a:off x="4232947" y="747361"/>
            <a:ext cx="7664053" cy="5447594"/>
          </a:xfrm>
          <a:prstGeom prst="rect">
            <a:avLst/>
          </a:prstGeom>
        </p:spPr>
      </p:pic>
      <p:grpSp>
        <p:nvGrpSpPr>
          <p:cNvPr id="4" name="グループ化 3">
            <a:extLst>
              <a:ext uri="{FF2B5EF4-FFF2-40B4-BE49-F238E27FC236}">
                <a16:creationId xmlns:a16="http://schemas.microsoft.com/office/drawing/2014/main" id="{2303E667-04D5-D356-6536-61755DEA8FC4}"/>
              </a:ext>
            </a:extLst>
          </p:cNvPr>
          <p:cNvGrpSpPr/>
          <p:nvPr/>
        </p:nvGrpSpPr>
        <p:grpSpPr>
          <a:xfrm>
            <a:off x="0" y="51361"/>
            <a:ext cx="3582443" cy="627528"/>
            <a:chOff x="0" y="51361"/>
            <a:chExt cx="4446741" cy="627528"/>
          </a:xfrm>
        </p:grpSpPr>
        <p:sp>
          <p:nvSpPr>
            <p:cNvPr id="5" name="コンテンツ プレースホルダー 2">
              <a:extLst>
                <a:ext uri="{FF2B5EF4-FFF2-40B4-BE49-F238E27FC236}">
                  <a16:creationId xmlns:a16="http://schemas.microsoft.com/office/drawing/2014/main" id="{3D91F7BB-D7A1-F6BE-6DB1-1FCBE628A5E2}"/>
                </a:ext>
              </a:extLst>
            </p:cNvPr>
            <p:cNvSpPr txBox="1">
              <a:spLocks/>
            </p:cNvSpPr>
            <p:nvPr/>
          </p:nvSpPr>
          <p:spPr>
            <a:xfrm>
              <a:off x="1" y="51361"/>
              <a:ext cx="4446740" cy="627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４．利用と請求方法について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6" name="直線コネクタ 5">
              <a:extLst>
                <a:ext uri="{FF2B5EF4-FFF2-40B4-BE49-F238E27FC236}">
                  <a16:creationId xmlns:a16="http://schemas.microsoft.com/office/drawing/2014/main" id="{678B4D97-4384-B0B6-1997-D9392744D151}"/>
                </a:ext>
              </a:extLst>
            </p:cNvPr>
            <p:cNvCxnSpPr>
              <a:cxnSpLocks/>
            </p:cNvCxnSpPr>
            <p:nvPr/>
          </p:nvCxnSpPr>
          <p:spPr>
            <a:xfrm>
              <a:off x="0" y="429195"/>
              <a:ext cx="4275714"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3" name="コンテンツ プレースホルダー 2">
            <a:extLst>
              <a:ext uri="{FF2B5EF4-FFF2-40B4-BE49-F238E27FC236}">
                <a16:creationId xmlns:a16="http://schemas.microsoft.com/office/drawing/2014/main" id="{CE5B6D75-85B4-9FDE-1BDD-7A8113940D35}"/>
              </a:ext>
            </a:extLst>
          </p:cNvPr>
          <p:cNvSpPr txBox="1">
            <a:spLocks/>
          </p:cNvSpPr>
          <p:nvPr/>
        </p:nvSpPr>
        <p:spPr>
          <a:xfrm>
            <a:off x="295000" y="1085995"/>
            <a:ext cx="4141534" cy="4950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（例２ー１）</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〇状態像</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・要支援２</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・従前相当通所型</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サービス</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〇予定</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・週２回程度</a:t>
            </a:r>
            <a:endParaRPr lang="en-US" altLang="ja-JP" sz="3600" dirty="0">
              <a:latin typeface="UD デジタル 教科書体 NK-R" panose="02020400000000000000" pitchFamily="18" charset="-128"/>
              <a:ea typeface="UD デジタル 教科書体 NK-R" panose="02020400000000000000" pitchFamily="18" charset="-128"/>
            </a:endParaRPr>
          </a:p>
        </p:txBody>
      </p:sp>
      <p:sp>
        <p:nvSpPr>
          <p:cNvPr id="13" name="コンテンツ プレースホルダー 2">
            <a:extLst>
              <a:ext uri="{FF2B5EF4-FFF2-40B4-BE49-F238E27FC236}">
                <a16:creationId xmlns:a16="http://schemas.microsoft.com/office/drawing/2014/main" id="{FEA4B8E1-3B18-2205-F26A-2E66899456B7}"/>
              </a:ext>
            </a:extLst>
          </p:cNvPr>
          <p:cNvSpPr txBox="1">
            <a:spLocks/>
          </p:cNvSpPr>
          <p:nvPr/>
        </p:nvSpPr>
        <p:spPr>
          <a:xfrm>
            <a:off x="577221" y="3778406"/>
            <a:ext cx="10643935" cy="2170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ja-JP" altLang="en-US" sz="4000" dirty="0">
              <a:solidFill>
                <a:srgbClr val="E97132"/>
              </a:solidFill>
              <a:latin typeface="UD デジタル 教科書体 NK-R" panose="02020400000000000000" pitchFamily="18" charset="-128"/>
              <a:ea typeface="UD デジタル 教科書体 NK-R" panose="02020400000000000000" pitchFamily="18" charset="-128"/>
            </a:endParaRPr>
          </a:p>
        </p:txBody>
      </p:sp>
      <p:sp>
        <p:nvSpPr>
          <p:cNvPr id="16" name="スライド番号プレースホルダー 15">
            <a:extLst>
              <a:ext uri="{FF2B5EF4-FFF2-40B4-BE49-F238E27FC236}">
                <a16:creationId xmlns:a16="http://schemas.microsoft.com/office/drawing/2014/main" id="{43A38F75-4644-5384-1E15-DA9A3B8DB2F8}"/>
              </a:ext>
            </a:extLst>
          </p:cNvPr>
          <p:cNvSpPr>
            <a:spLocks noGrp="1"/>
          </p:cNvSpPr>
          <p:nvPr>
            <p:ph type="sldNum" sz="quarter" idx="12"/>
          </p:nvPr>
        </p:nvSpPr>
        <p:spPr/>
        <p:txBody>
          <a:bodyPr/>
          <a:lstStyle/>
          <a:p>
            <a:fld id="{54695528-8602-40EC-ADB7-5785948D03CB}" type="slidenum">
              <a:rPr kumimoji="1" lang="ja-JP" altLang="en-US" smtClean="0"/>
              <a:t>24</a:t>
            </a:fld>
            <a:endParaRPr kumimoji="1" lang="ja-JP" altLang="en-US"/>
          </a:p>
        </p:txBody>
      </p:sp>
      <p:grpSp>
        <p:nvGrpSpPr>
          <p:cNvPr id="8" name="グループ化 7">
            <a:extLst>
              <a:ext uri="{FF2B5EF4-FFF2-40B4-BE49-F238E27FC236}">
                <a16:creationId xmlns:a16="http://schemas.microsoft.com/office/drawing/2014/main" id="{0A8EBE24-6E4B-A2E8-6EFF-860D6F7A9F0C}"/>
              </a:ext>
            </a:extLst>
          </p:cNvPr>
          <p:cNvGrpSpPr/>
          <p:nvPr/>
        </p:nvGrpSpPr>
        <p:grpSpPr>
          <a:xfrm>
            <a:off x="5965373" y="2876313"/>
            <a:ext cx="425983" cy="2807457"/>
            <a:chOff x="5965373" y="2876313"/>
            <a:chExt cx="425983" cy="2807457"/>
          </a:xfrm>
        </p:grpSpPr>
        <p:grpSp>
          <p:nvGrpSpPr>
            <p:cNvPr id="9" name="グループ化 8">
              <a:extLst>
                <a:ext uri="{FF2B5EF4-FFF2-40B4-BE49-F238E27FC236}">
                  <a16:creationId xmlns:a16="http://schemas.microsoft.com/office/drawing/2014/main" id="{B00FE871-6B86-A736-65B8-06CDFD0DD8FC}"/>
                </a:ext>
              </a:extLst>
            </p:cNvPr>
            <p:cNvGrpSpPr/>
            <p:nvPr/>
          </p:nvGrpSpPr>
          <p:grpSpPr>
            <a:xfrm>
              <a:off x="5965373" y="2876313"/>
              <a:ext cx="425983" cy="1625967"/>
              <a:chOff x="7855133" y="2888505"/>
              <a:chExt cx="425983" cy="1625967"/>
            </a:xfrm>
            <a:noFill/>
          </p:grpSpPr>
          <p:sp>
            <p:nvSpPr>
              <p:cNvPr id="20" name="フローチャート: 結合子 19">
                <a:extLst>
                  <a:ext uri="{FF2B5EF4-FFF2-40B4-BE49-F238E27FC236}">
                    <a16:creationId xmlns:a16="http://schemas.microsoft.com/office/drawing/2014/main" id="{6EC396E7-538B-6D3E-6C2C-9C6418A6181E}"/>
                  </a:ext>
                </a:extLst>
              </p:cNvPr>
              <p:cNvSpPr/>
              <p:nvPr/>
            </p:nvSpPr>
            <p:spPr>
              <a:xfrm>
                <a:off x="7861436" y="2888505"/>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21" name="フローチャート: 結合子 20">
                <a:extLst>
                  <a:ext uri="{FF2B5EF4-FFF2-40B4-BE49-F238E27FC236}">
                    <a16:creationId xmlns:a16="http://schemas.microsoft.com/office/drawing/2014/main" id="{E24E23B7-ED6C-4CA7-AD00-93F810C8A6E8}"/>
                  </a:ext>
                </a:extLst>
              </p:cNvPr>
              <p:cNvSpPr/>
              <p:nvPr/>
            </p:nvSpPr>
            <p:spPr>
              <a:xfrm>
                <a:off x="7855133" y="350672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27" name="フローチャート: 結合子 26">
                <a:extLst>
                  <a:ext uri="{FF2B5EF4-FFF2-40B4-BE49-F238E27FC236}">
                    <a16:creationId xmlns:a16="http://schemas.microsoft.com/office/drawing/2014/main" id="{9C42117E-EE09-7F6D-503E-83205818247D}"/>
                  </a:ext>
                </a:extLst>
              </p:cNvPr>
              <p:cNvSpPr/>
              <p:nvPr/>
            </p:nvSpPr>
            <p:spPr>
              <a:xfrm>
                <a:off x="7858868" y="410828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grpSp>
          <p:nvGrpSpPr>
            <p:cNvPr id="10" name="グループ化 9">
              <a:extLst>
                <a:ext uri="{FF2B5EF4-FFF2-40B4-BE49-F238E27FC236}">
                  <a16:creationId xmlns:a16="http://schemas.microsoft.com/office/drawing/2014/main" id="{A96539B3-CD62-2986-53FD-F05ADBABA3E3}"/>
                </a:ext>
              </a:extLst>
            </p:cNvPr>
            <p:cNvGrpSpPr/>
            <p:nvPr/>
          </p:nvGrpSpPr>
          <p:grpSpPr>
            <a:xfrm>
              <a:off x="5965373" y="4671896"/>
              <a:ext cx="419680" cy="1011874"/>
              <a:chOff x="5965373" y="4671896"/>
              <a:chExt cx="419680" cy="1011874"/>
            </a:xfrm>
          </p:grpSpPr>
          <p:sp>
            <p:nvSpPr>
              <p:cNvPr id="11" name="フローチャート: 結合子 10">
                <a:extLst>
                  <a:ext uri="{FF2B5EF4-FFF2-40B4-BE49-F238E27FC236}">
                    <a16:creationId xmlns:a16="http://schemas.microsoft.com/office/drawing/2014/main" id="{977DFA1D-CC69-1B63-6250-208B50687EE6}"/>
                  </a:ext>
                </a:extLst>
              </p:cNvPr>
              <p:cNvSpPr/>
              <p:nvPr/>
            </p:nvSpPr>
            <p:spPr>
              <a:xfrm>
                <a:off x="5965373" y="4671896"/>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E97132"/>
                  </a:solidFill>
                </a:endParaRPr>
              </a:p>
            </p:txBody>
          </p:sp>
          <p:sp>
            <p:nvSpPr>
              <p:cNvPr id="12" name="フローチャート: 結合子 11">
                <a:extLst>
                  <a:ext uri="{FF2B5EF4-FFF2-40B4-BE49-F238E27FC236}">
                    <a16:creationId xmlns:a16="http://schemas.microsoft.com/office/drawing/2014/main" id="{99C86B52-D2FC-9639-6945-6937546E9E95}"/>
                  </a:ext>
                </a:extLst>
              </p:cNvPr>
              <p:cNvSpPr/>
              <p:nvPr/>
            </p:nvSpPr>
            <p:spPr>
              <a:xfrm>
                <a:off x="5965373" y="5277584"/>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E97132"/>
                  </a:solidFill>
                </a:endParaRPr>
              </a:p>
            </p:txBody>
          </p:sp>
        </p:grpSp>
      </p:grpSp>
      <p:grpSp>
        <p:nvGrpSpPr>
          <p:cNvPr id="28" name="グループ化 27">
            <a:extLst>
              <a:ext uri="{FF2B5EF4-FFF2-40B4-BE49-F238E27FC236}">
                <a16:creationId xmlns:a16="http://schemas.microsoft.com/office/drawing/2014/main" id="{A994789D-101A-F8D8-79A1-4AFE6241EA10}"/>
              </a:ext>
            </a:extLst>
          </p:cNvPr>
          <p:cNvGrpSpPr/>
          <p:nvPr/>
        </p:nvGrpSpPr>
        <p:grpSpPr>
          <a:xfrm>
            <a:off x="7855133" y="2888505"/>
            <a:ext cx="425983" cy="2201769"/>
            <a:chOff x="7855133" y="2888505"/>
            <a:chExt cx="425983" cy="2201769"/>
          </a:xfrm>
          <a:noFill/>
        </p:grpSpPr>
        <p:grpSp>
          <p:nvGrpSpPr>
            <p:cNvPr id="29" name="グループ化 28">
              <a:extLst>
                <a:ext uri="{FF2B5EF4-FFF2-40B4-BE49-F238E27FC236}">
                  <a16:creationId xmlns:a16="http://schemas.microsoft.com/office/drawing/2014/main" id="{214AB97F-D1A1-03F6-C799-25A3286ED242}"/>
                </a:ext>
              </a:extLst>
            </p:cNvPr>
            <p:cNvGrpSpPr/>
            <p:nvPr/>
          </p:nvGrpSpPr>
          <p:grpSpPr>
            <a:xfrm>
              <a:off x="7855133" y="2888505"/>
              <a:ext cx="425983" cy="1625967"/>
              <a:chOff x="7855133" y="2888505"/>
              <a:chExt cx="425983" cy="1625967"/>
            </a:xfrm>
            <a:grpFill/>
          </p:grpSpPr>
          <p:sp>
            <p:nvSpPr>
              <p:cNvPr id="31" name="フローチャート: 結合子 30">
                <a:extLst>
                  <a:ext uri="{FF2B5EF4-FFF2-40B4-BE49-F238E27FC236}">
                    <a16:creationId xmlns:a16="http://schemas.microsoft.com/office/drawing/2014/main" id="{F27F9EC8-C14D-B5A4-C79E-F0057CD8888B}"/>
                  </a:ext>
                </a:extLst>
              </p:cNvPr>
              <p:cNvSpPr/>
              <p:nvPr/>
            </p:nvSpPr>
            <p:spPr>
              <a:xfrm>
                <a:off x="7861436" y="2888505"/>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32" name="フローチャート: 結合子 31">
                <a:extLst>
                  <a:ext uri="{FF2B5EF4-FFF2-40B4-BE49-F238E27FC236}">
                    <a16:creationId xmlns:a16="http://schemas.microsoft.com/office/drawing/2014/main" id="{A4FB694F-3E14-F45C-8B5D-C8DD88A70BAD}"/>
                  </a:ext>
                </a:extLst>
              </p:cNvPr>
              <p:cNvSpPr/>
              <p:nvPr/>
            </p:nvSpPr>
            <p:spPr>
              <a:xfrm>
                <a:off x="7855133" y="350672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33" name="フローチャート: 結合子 32">
                <a:extLst>
                  <a:ext uri="{FF2B5EF4-FFF2-40B4-BE49-F238E27FC236}">
                    <a16:creationId xmlns:a16="http://schemas.microsoft.com/office/drawing/2014/main" id="{6CE54302-E335-DD12-6C42-C34C5A206188}"/>
                  </a:ext>
                </a:extLst>
              </p:cNvPr>
              <p:cNvSpPr/>
              <p:nvPr/>
            </p:nvSpPr>
            <p:spPr>
              <a:xfrm>
                <a:off x="7858868" y="410828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sp>
          <p:nvSpPr>
            <p:cNvPr id="30" name="フローチャート: 結合子 29">
              <a:extLst>
                <a:ext uri="{FF2B5EF4-FFF2-40B4-BE49-F238E27FC236}">
                  <a16:creationId xmlns:a16="http://schemas.microsoft.com/office/drawing/2014/main" id="{3E6E733B-753C-00FE-9D0F-41EA9D337F4D}"/>
                </a:ext>
              </a:extLst>
            </p:cNvPr>
            <p:cNvSpPr/>
            <p:nvPr/>
          </p:nvSpPr>
          <p:spPr>
            <a:xfrm>
              <a:off x="7855133" y="4684088"/>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spTree>
    <p:extLst>
      <p:ext uri="{BB962C8B-B14F-4D97-AF65-F5344CB8AC3E}">
        <p14:creationId xmlns:p14="http://schemas.microsoft.com/office/powerpoint/2010/main" val="3888977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2303E667-04D5-D356-6536-61755DEA8FC4}"/>
              </a:ext>
            </a:extLst>
          </p:cNvPr>
          <p:cNvGrpSpPr/>
          <p:nvPr/>
        </p:nvGrpSpPr>
        <p:grpSpPr>
          <a:xfrm>
            <a:off x="0" y="51361"/>
            <a:ext cx="3582443" cy="627528"/>
            <a:chOff x="0" y="51361"/>
            <a:chExt cx="4446741" cy="627528"/>
          </a:xfrm>
        </p:grpSpPr>
        <p:sp>
          <p:nvSpPr>
            <p:cNvPr id="5" name="コンテンツ プレースホルダー 2">
              <a:extLst>
                <a:ext uri="{FF2B5EF4-FFF2-40B4-BE49-F238E27FC236}">
                  <a16:creationId xmlns:a16="http://schemas.microsoft.com/office/drawing/2014/main" id="{3D91F7BB-D7A1-F6BE-6DB1-1FCBE628A5E2}"/>
                </a:ext>
              </a:extLst>
            </p:cNvPr>
            <p:cNvSpPr txBox="1">
              <a:spLocks/>
            </p:cNvSpPr>
            <p:nvPr/>
          </p:nvSpPr>
          <p:spPr>
            <a:xfrm>
              <a:off x="1" y="51361"/>
              <a:ext cx="4446740" cy="627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４．利用と請求方法について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6" name="直線コネクタ 5">
              <a:extLst>
                <a:ext uri="{FF2B5EF4-FFF2-40B4-BE49-F238E27FC236}">
                  <a16:creationId xmlns:a16="http://schemas.microsoft.com/office/drawing/2014/main" id="{678B4D97-4384-B0B6-1997-D9392744D151}"/>
                </a:ext>
              </a:extLst>
            </p:cNvPr>
            <p:cNvCxnSpPr>
              <a:cxnSpLocks/>
            </p:cNvCxnSpPr>
            <p:nvPr/>
          </p:nvCxnSpPr>
          <p:spPr>
            <a:xfrm>
              <a:off x="0" y="429195"/>
              <a:ext cx="4275714"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3" name="コンテンツ プレースホルダー 2">
            <a:extLst>
              <a:ext uri="{FF2B5EF4-FFF2-40B4-BE49-F238E27FC236}">
                <a16:creationId xmlns:a16="http://schemas.microsoft.com/office/drawing/2014/main" id="{CE5B6D75-85B4-9FDE-1BDD-7A8113940D35}"/>
              </a:ext>
            </a:extLst>
          </p:cNvPr>
          <p:cNvSpPr txBox="1">
            <a:spLocks/>
          </p:cNvSpPr>
          <p:nvPr/>
        </p:nvSpPr>
        <p:spPr>
          <a:xfrm>
            <a:off x="133452" y="1056723"/>
            <a:ext cx="4206056" cy="4950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（例２ー１）</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en-US" altLang="ja-JP" sz="2400" dirty="0">
                <a:latin typeface="UD デジタル 教科書体 NK-R" panose="02020400000000000000" pitchFamily="18" charset="-128"/>
                <a:ea typeface="UD デジタル 教科書体 NK-R" panose="02020400000000000000" pitchFamily="18" charset="-128"/>
              </a:rPr>
              <a:t>9</a:t>
            </a:r>
            <a:r>
              <a:rPr lang="ja-JP" altLang="en-US" sz="2400" dirty="0">
                <a:latin typeface="UD デジタル 教科書体 NK-R" panose="02020400000000000000" pitchFamily="18" charset="-128"/>
                <a:ea typeface="UD デジタル 教科書体 NK-R" panose="02020400000000000000" pitchFamily="18" charset="-128"/>
              </a:rPr>
              <a:t>回利用した場合</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a:t>
            </a:r>
            <a:r>
              <a:rPr lang="en-US" altLang="ja-JP" sz="2400" dirty="0">
                <a:latin typeface="UD デジタル 教科書体 NK-R" panose="02020400000000000000" pitchFamily="18" charset="-128"/>
                <a:ea typeface="UD デジタル 教科書体 NK-R" panose="02020400000000000000" pitchFamily="18" charset="-128"/>
              </a:rPr>
              <a:t>447</a:t>
            </a:r>
            <a:r>
              <a:rPr lang="ja-JP" altLang="en-US" sz="2400" dirty="0">
                <a:latin typeface="UD デジタル 教科書体 NK-R" panose="02020400000000000000" pitchFamily="18" charset="-128"/>
                <a:ea typeface="UD デジタル 教科書体 NK-R" panose="02020400000000000000" pitchFamily="18" charset="-128"/>
              </a:rPr>
              <a:t>単位</a:t>
            </a:r>
            <a:r>
              <a:rPr lang="en-US" altLang="ja-JP" sz="2400" dirty="0">
                <a:latin typeface="UD デジタル 教科書体 NK-R" panose="02020400000000000000" pitchFamily="18" charset="-128"/>
                <a:ea typeface="UD デジタル 教科書体 NK-R" panose="02020400000000000000" pitchFamily="18" charset="-128"/>
              </a:rPr>
              <a:t>×9</a:t>
            </a:r>
            <a:r>
              <a:rPr lang="ja-JP" altLang="en-US" sz="2400" dirty="0">
                <a:latin typeface="UD デジタル 教科書体 NK-R" panose="02020400000000000000" pitchFamily="18" charset="-128"/>
                <a:ea typeface="UD デジタル 教科書体 NK-R" panose="02020400000000000000" pitchFamily="18" charset="-128"/>
              </a:rPr>
              <a:t>回</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a:t>
            </a:r>
            <a:r>
              <a:rPr lang="en-US" altLang="ja-JP" sz="2400" dirty="0">
                <a:latin typeface="UD デジタル 教科書体 NK-R" panose="02020400000000000000" pitchFamily="18" charset="-128"/>
                <a:ea typeface="UD デジタル 教科書体 NK-R" panose="02020400000000000000" pitchFamily="18" charset="-128"/>
              </a:rPr>
              <a:t>4,023</a:t>
            </a:r>
            <a:r>
              <a:rPr lang="ja-JP" altLang="en-US" sz="2400" dirty="0">
                <a:latin typeface="UD デジタル 教科書体 NK-R" panose="02020400000000000000" pitchFamily="18" charset="-128"/>
                <a:ea typeface="UD デジタル 教科書体 NK-R" panose="02020400000000000000" pitchFamily="18" charset="-128"/>
              </a:rPr>
              <a:t>単位（＞上限月額）</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a:t>
            </a:r>
            <a:r>
              <a:rPr lang="en-US" altLang="ja-JP" sz="2400" dirty="0">
                <a:latin typeface="UD デジタル 教科書体 NK-R" panose="02020400000000000000" pitchFamily="18" charset="-128"/>
                <a:ea typeface="UD デジタル 教科書体 NK-R" panose="02020400000000000000" pitchFamily="18" charset="-128"/>
              </a:rPr>
              <a:t>3,621</a:t>
            </a:r>
            <a:r>
              <a:rPr lang="ja-JP" altLang="en-US" sz="2400" dirty="0">
                <a:latin typeface="UD デジタル 教科書体 NK-R" panose="02020400000000000000" pitchFamily="18" charset="-128"/>
                <a:ea typeface="UD デジタル 教科書体 NK-R" panose="02020400000000000000" pitchFamily="18" charset="-128"/>
              </a:rPr>
              <a:t>単位</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この場合、</a:t>
            </a: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上限月額（</a:t>
            </a:r>
            <a:r>
              <a:rPr lang="en-US" altLang="ja-JP" sz="2400" dirty="0">
                <a:solidFill>
                  <a:srgbClr val="E97132"/>
                </a:solidFill>
                <a:latin typeface="UD デジタル 教科書体 NK-R" panose="02020400000000000000" pitchFamily="18" charset="-128"/>
                <a:ea typeface="UD デジタル 教科書体 NK-R" panose="02020400000000000000" pitchFamily="18" charset="-128"/>
              </a:rPr>
              <a:t>3,621</a:t>
            </a: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単位）を超える</a:t>
            </a:r>
            <a:r>
              <a:rPr lang="ja-JP" altLang="en-US" sz="2400" dirty="0">
                <a:latin typeface="UD デジタル 教科書体 NK-R" panose="02020400000000000000" pitchFamily="18" charset="-128"/>
                <a:ea typeface="UD デジタル 教科書体 NK-R" panose="02020400000000000000" pitchFamily="18" charset="-128"/>
              </a:rPr>
              <a:t>ため、</a:t>
            </a:r>
            <a:r>
              <a:rPr lang="en-US" altLang="ja-JP" sz="2400" dirty="0">
                <a:solidFill>
                  <a:srgbClr val="E97132"/>
                </a:solidFill>
                <a:latin typeface="UD デジタル 教科書体 NK-R" panose="02020400000000000000" pitchFamily="18" charset="-128"/>
                <a:ea typeface="UD デジタル 教科書体 NK-R" panose="02020400000000000000" pitchFamily="18" charset="-128"/>
              </a:rPr>
              <a:t>3,621</a:t>
            </a: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単位</a:t>
            </a:r>
            <a:r>
              <a:rPr lang="ja-JP" altLang="en-US" sz="2400" dirty="0">
                <a:latin typeface="UD デジタル 教科書体 NK-R" panose="02020400000000000000" pitchFamily="18" charset="-128"/>
                <a:ea typeface="UD デジタル 教科書体 NK-R" panose="02020400000000000000" pitchFamily="18" charset="-128"/>
              </a:rPr>
              <a:t>での請求となる</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endParaRPr lang="ja-JP" altLang="en-US" sz="3600" dirty="0">
              <a:solidFill>
                <a:srgbClr val="E97132"/>
              </a:solidFill>
              <a:latin typeface="UD デジタル 教科書体 NK-R" panose="02020400000000000000" pitchFamily="18" charset="-128"/>
              <a:ea typeface="UD デジタル 教科書体 NK-R" panose="02020400000000000000" pitchFamily="18" charset="-128"/>
            </a:endParaRPr>
          </a:p>
        </p:txBody>
      </p:sp>
      <p:sp>
        <p:nvSpPr>
          <p:cNvPr id="13" name="コンテンツ プレースホルダー 2">
            <a:extLst>
              <a:ext uri="{FF2B5EF4-FFF2-40B4-BE49-F238E27FC236}">
                <a16:creationId xmlns:a16="http://schemas.microsoft.com/office/drawing/2014/main" id="{FEA4B8E1-3B18-2205-F26A-2E66899456B7}"/>
              </a:ext>
            </a:extLst>
          </p:cNvPr>
          <p:cNvSpPr txBox="1">
            <a:spLocks/>
          </p:cNvSpPr>
          <p:nvPr/>
        </p:nvSpPr>
        <p:spPr>
          <a:xfrm>
            <a:off x="577221" y="3778406"/>
            <a:ext cx="10643935" cy="2170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ja-JP" altLang="en-US" sz="4000" dirty="0">
              <a:solidFill>
                <a:srgbClr val="E97132"/>
              </a:solidFill>
              <a:latin typeface="UD デジタル 教科書体 NK-R" panose="02020400000000000000" pitchFamily="18" charset="-128"/>
              <a:ea typeface="UD デジタル 教科書体 NK-R" panose="02020400000000000000" pitchFamily="18" charset="-128"/>
            </a:endParaRPr>
          </a:p>
        </p:txBody>
      </p:sp>
      <p:sp>
        <p:nvSpPr>
          <p:cNvPr id="16" name="スライド番号プレースホルダー 15">
            <a:extLst>
              <a:ext uri="{FF2B5EF4-FFF2-40B4-BE49-F238E27FC236}">
                <a16:creationId xmlns:a16="http://schemas.microsoft.com/office/drawing/2014/main" id="{43A38F75-4644-5384-1E15-DA9A3B8DB2F8}"/>
              </a:ext>
            </a:extLst>
          </p:cNvPr>
          <p:cNvSpPr>
            <a:spLocks noGrp="1"/>
          </p:cNvSpPr>
          <p:nvPr>
            <p:ph type="sldNum" sz="quarter" idx="12"/>
          </p:nvPr>
        </p:nvSpPr>
        <p:spPr/>
        <p:txBody>
          <a:bodyPr/>
          <a:lstStyle/>
          <a:p>
            <a:fld id="{54695528-8602-40EC-ADB7-5785948D03CB}" type="slidenum">
              <a:rPr kumimoji="1" lang="ja-JP" altLang="en-US" smtClean="0"/>
              <a:t>25</a:t>
            </a:fld>
            <a:endParaRPr kumimoji="1" lang="ja-JP" altLang="en-US"/>
          </a:p>
        </p:txBody>
      </p:sp>
      <p:pic>
        <p:nvPicPr>
          <p:cNvPr id="14" name="図 13">
            <a:extLst>
              <a:ext uri="{FF2B5EF4-FFF2-40B4-BE49-F238E27FC236}">
                <a16:creationId xmlns:a16="http://schemas.microsoft.com/office/drawing/2014/main" id="{33BD534E-A9B1-6B2A-BA32-EACE95680F03}"/>
              </a:ext>
            </a:extLst>
          </p:cNvPr>
          <p:cNvPicPr>
            <a:picLocks noChangeAspect="1"/>
          </p:cNvPicPr>
          <p:nvPr/>
        </p:nvPicPr>
        <p:blipFill>
          <a:blip r:embed="rId3"/>
          <a:stretch>
            <a:fillRect/>
          </a:stretch>
        </p:blipFill>
        <p:spPr>
          <a:xfrm>
            <a:off x="4232947" y="747361"/>
            <a:ext cx="7664053" cy="5447594"/>
          </a:xfrm>
          <a:prstGeom prst="rect">
            <a:avLst/>
          </a:prstGeom>
        </p:spPr>
      </p:pic>
      <p:grpSp>
        <p:nvGrpSpPr>
          <p:cNvPr id="15" name="グループ化 14">
            <a:extLst>
              <a:ext uri="{FF2B5EF4-FFF2-40B4-BE49-F238E27FC236}">
                <a16:creationId xmlns:a16="http://schemas.microsoft.com/office/drawing/2014/main" id="{093E826E-D231-9476-43F6-4C6E58961BA3}"/>
              </a:ext>
            </a:extLst>
          </p:cNvPr>
          <p:cNvGrpSpPr/>
          <p:nvPr/>
        </p:nvGrpSpPr>
        <p:grpSpPr>
          <a:xfrm>
            <a:off x="5965373" y="2876313"/>
            <a:ext cx="425983" cy="2807457"/>
            <a:chOff x="5965373" y="2876313"/>
            <a:chExt cx="425983" cy="2807457"/>
          </a:xfrm>
        </p:grpSpPr>
        <p:grpSp>
          <p:nvGrpSpPr>
            <p:cNvPr id="17" name="グループ化 16">
              <a:extLst>
                <a:ext uri="{FF2B5EF4-FFF2-40B4-BE49-F238E27FC236}">
                  <a16:creationId xmlns:a16="http://schemas.microsoft.com/office/drawing/2014/main" id="{F79DB88F-F66F-E7A7-76A9-8979B32A128C}"/>
                </a:ext>
              </a:extLst>
            </p:cNvPr>
            <p:cNvGrpSpPr/>
            <p:nvPr/>
          </p:nvGrpSpPr>
          <p:grpSpPr>
            <a:xfrm>
              <a:off x="5965373" y="2876313"/>
              <a:ext cx="425983" cy="1625967"/>
              <a:chOff x="7855133" y="2888505"/>
              <a:chExt cx="425983" cy="1625967"/>
            </a:xfrm>
            <a:noFill/>
          </p:grpSpPr>
          <p:sp>
            <p:nvSpPr>
              <p:cNvPr id="21" name="フローチャート: 結合子 20">
                <a:extLst>
                  <a:ext uri="{FF2B5EF4-FFF2-40B4-BE49-F238E27FC236}">
                    <a16:creationId xmlns:a16="http://schemas.microsoft.com/office/drawing/2014/main" id="{F166A419-5A2D-AA47-1148-0812CE105A00}"/>
                  </a:ext>
                </a:extLst>
              </p:cNvPr>
              <p:cNvSpPr/>
              <p:nvPr/>
            </p:nvSpPr>
            <p:spPr>
              <a:xfrm>
                <a:off x="7861436" y="2888505"/>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22" name="フローチャート: 結合子 21">
                <a:extLst>
                  <a:ext uri="{FF2B5EF4-FFF2-40B4-BE49-F238E27FC236}">
                    <a16:creationId xmlns:a16="http://schemas.microsoft.com/office/drawing/2014/main" id="{097015EB-40AC-E812-792F-8B7A52D3051B}"/>
                  </a:ext>
                </a:extLst>
              </p:cNvPr>
              <p:cNvSpPr/>
              <p:nvPr/>
            </p:nvSpPr>
            <p:spPr>
              <a:xfrm>
                <a:off x="7855133" y="350672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23" name="フローチャート: 結合子 22">
                <a:extLst>
                  <a:ext uri="{FF2B5EF4-FFF2-40B4-BE49-F238E27FC236}">
                    <a16:creationId xmlns:a16="http://schemas.microsoft.com/office/drawing/2014/main" id="{90CCDBDE-B7FE-492B-1072-DBA98F142215}"/>
                  </a:ext>
                </a:extLst>
              </p:cNvPr>
              <p:cNvSpPr/>
              <p:nvPr/>
            </p:nvSpPr>
            <p:spPr>
              <a:xfrm>
                <a:off x="7858868" y="410828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grpSp>
          <p:nvGrpSpPr>
            <p:cNvPr id="18" name="グループ化 17">
              <a:extLst>
                <a:ext uri="{FF2B5EF4-FFF2-40B4-BE49-F238E27FC236}">
                  <a16:creationId xmlns:a16="http://schemas.microsoft.com/office/drawing/2014/main" id="{51B9DB30-D2E5-DCC9-5B4E-F708837F3AF6}"/>
                </a:ext>
              </a:extLst>
            </p:cNvPr>
            <p:cNvGrpSpPr/>
            <p:nvPr/>
          </p:nvGrpSpPr>
          <p:grpSpPr>
            <a:xfrm>
              <a:off x="5965373" y="4671896"/>
              <a:ext cx="419680" cy="1011874"/>
              <a:chOff x="5965373" y="4671896"/>
              <a:chExt cx="419680" cy="1011874"/>
            </a:xfrm>
          </p:grpSpPr>
          <p:sp>
            <p:nvSpPr>
              <p:cNvPr id="19" name="フローチャート: 結合子 18">
                <a:extLst>
                  <a:ext uri="{FF2B5EF4-FFF2-40B4-BE49-F238E27FC236}">
                    <a16:creationId xmlns:a16="http://schemas.microsoft.com/office/drawing/2014/main" id="{450329F7-9349-8866-63AD-FB0FB110586C}"/>
                  </a:ext>
                </a:extLst>
              </p:cNvPr>
              <p:cNvSpPr/>
              <p:nvPr/>
            </p:nvSpPr>
            <p:spPr>
              <a:xfrm>
                <a:off x="5965373" y="4671896"/>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E97132"/>
                  </a:solidFill>
                </a:endParaRPr>
              </a:p>
            </p:txBody>
          </p:sp>
          <p:sp>
            <p:nvSpPr>
              <p:cNvPr id="20" name="フローチャート: 結合子 19">
                <a:extLst>
                  <a:ext uri="{FF2B5EF4-FFF2-40B4-BE49-F238E27FC236}">
                    <a16:creationId xmlns:a16="http://schemas.microsoft.com/office/drawing/2014/main" id="{536BE8A7-0647-F0A0-FFE3-7235CEC2BD33}"/>
                  </a:ext>
                </a:extLst>
              </p:cNvPr>
              <p:cNvSpPr/>
              <p:nvPr/>
            </p:nvSpPr>
            <p:spPr>
              <a:xfrm>
                <a:off x="5965373" y="5277584"/>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E97132"/>
                  </a:solidFill>
                </a:endParaRPr>
              </a:p>
            </p:txBody>
          </p:sp>
        </p:grpSp>
      </p:grpSp>
      <p:grpSp>
        <p:nvGrpSpPr>
          <p:cNvPr id="24" name="グループ化 23">
            <a:extLst>
              <a:ext uri="{FF2B5EF4-FFF2-40B4-BE49-F238E27FC236}">
                <a16:creationId xmlns:a16="http://schemas.microsoft.com/office/drawing/2014/main" id="{FACD5F76-8FF6-31F0-5D5D-47A5387AE945}"/>
              </a:ext>
            </a:extLst>
          </p:cNvPr>
          <p:cNvGrpSpPr/>
          <p:nvPr/>
        </p:nvGrpSpPr>
        <p:grpSpPr>
          <a:xfrm>
            <a:off x="7855133" y="2888505"/>
            <a:ext cx="425983" cy="2201769"/>
            <a:chOff x="7855133" y="2888505"/>
            <a:chExt cx="425983" cy="2201769"/>
          </a:xfrm>
          <a:noFill/>
        </p:grpSpPr>
        <p:grpSp>
          <p:nvGrpSpPr>
            <p:cNvPr id="25" name="グループ化 24">
              <a:extLst>
                <a:ext uri="{FF2B5EF4-FFF2-40B4-BE49-F238E27FC236}">
                  <a16:creationId xmlns:a16="http://schemas.microsoft.com/office/drawing/2014/main" id="{1F3B2F81-8D9D-87CD-C0AF-DDD3720608DD}"/>
                </a:ext>
              </a:extLst>
            </p:cNvPr>
            <p:cNvGrpSpPr/>
            <p:nvPr/>
          </p:nvGrpSpPr>
          <p:grpSpPr>
            <a:xfrm>
              <a:off x="7855133" y="2888505"/>
              <a:ext cx="425983" cy="1625967"/>
              <a:chOff x="7855133" y="2888505"/>
              <a:chExt cx="425983" cy="1625967"/>
            </a:xfrm>
            <a:grpFill/>
          </p:grpSpPr>
          <p:sp>
            <p:nvSpPr>
              <p:cNvPr id="27" name="フローチャート: 結合子 26">
                <a:extLst>
                  <a:ext uri="{FF2B5EF4-FFF2-40B4-BE49-F238E27FC236}">
                    <a16:creationId xmlns:a16="http://schemas.microsoft.com/office/drawing/2014/main" id="{EEFC9778-83B0-166F-DD9D-F13186B580E7}"/>
                  </a:ext>
                </a:extLst>
              </p:cNvPr>
              <p:cNvSpPr/>
              <p:nvPr/>
            </p:nvSpPr>
            <p:spPr>
              <a:xfrm>
                <a:off x="7861436" y="2888505"/>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28" name="フローチャート: 結合子 27">
                <a:extLst>
                  <a:ext uri="{FF2B5EF4-FFF2-40B4-BE49-F238E27FC236}">
                    <a16:creationId xmlns:a16="http://schemas.microsoft.com/office/drawing/2014/main" id="{44EDFE2B-F95A-68B6-066E-FA567B258B88}"/>
                  </a:ext>
                </a:extLst>
              </p:cNvPr>
              <p:cNvSpPr/>
              <p:nvPr/>
            </p:nvSpPr>
            <p:spPr>
              <a:xfrm>
                <a:off x="7855133" y="350672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29" name="フローチャート: 結合子 28">
                <a:extLst>
                  <a:ext uri="{FF2B5EF4-FFF2-40B4-BE49-F238E27FC236}">
                    <a16:creationId xmlns:a16="http://schemas.microsoft.com/office/drawing/2014/main" id="{DACA2B78-7FA6-13AF-6C02-B556C5C9A9A8}"/>
                  </a:ext>
                </a:extLst>
              </p:cNvPr>
              <p:cNvSpPr/>
              <p:nvPr/>
            </p:nvSpPr>
            <p:spPr>
              <a:xfrm>
                <a:off x="7858868" y="410828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sp>
          <p:nvSpPr>
            <p:cNvPr id="26" name="フローチャート: 結合子 25">
              <a:extLst>
                <a:ext uri="{FF2B5EF4-FFF2-40B4-BE49-F238E27FC236}">
                  <a16:creationId xmlns:a16="http://schemas.microsoft.com/office/drawing/2014/main" id="{8EFDE704-9287-2995-8BA0-AB445C5B45C3}"/>
                </a:ext>
              </a:extLst>
            </p:cNvPr>
            <p:cNvSpPr/>
            <p:nvPr/>
          </p:nvSpPr>
          <p:spPr>
            <a:xfrm>
              <a:off x="7855133" y="4684088"/>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spTree>
    <p:extLst>
      <p:ext uri="{BB962C8B-B14F-4D97-AF65-F5344CB8AC3E}">
        <p14:creationId xmlns:p14="http://schemas.microsoft.com/office/powerpoint/2010/main" val="1107398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図 40">
            <a:extLst>
              <a:ext uri="{FF2B5EF4-FFF2-40B4-BE49-F238E27FC236}">
                <a16:creationId xmlns:a16="http://schemas.microsoft.com/office/drawing/2014/main" id="{10942BE4-7EC5-82CB-6E76-517C768FCF18}"/>
              </a:ext>
            </a:extLst>
          </p:cNvPr>
          <p:cNvPicPr>
            <a:picLocks noChangeAspect="1"/>
          </p:cNvPicPr>
          <p:nvPr/>
        </p:nvPicPr>
        <p:blipFill>
          <a:blip r:embed="rId3"/>
          <a:stretch>
            <a:fillRect/>
          </a:stretch>
        </p:blipFill>
        <p:spPr>
          <a:xfrm>
            <a:off x="4232947" y="747361"/>
            <a:ext cx="7664053" cy="5447594"/>
          </a:xfrm>
          <a:prstGeom prst="rect">
            <a:avLst/>
          </a:prstGeom>
        </p:spPr>
      </p:pic>
      <p:grpSp>
        <p:nvGrpSpPr>
          <p:cNvPr id="4" name="グループ化 3">
            <a:extLst>
              <a:ext uri="{FF2B5EF4-FFF2-40B4-BE49-F238E27FC236}">
                <a16:creationId xmlns:a16="http://schemas.microsoft.com/office/drawing/2014/main" id="{2303E667-04D5-D356-6536-61755DEA8FC4}"/>
              </a:ext>
            </a:extLst>
          </p:cNvPr>
          <p:cNvGrpSpPr/>
          <p:nvPr/>
        </p:nvGrpSpPr>
        <p:grpSpPr>
          <a:xfrm>
            <a:off x="0" y="51361"/>
            <a:ext cx="3582443" cy="627528"/>
            <a:chOff x="0" y="51361"/>
            <a:chExt cx="4446741" cy="627528"/>
          </a:xfrm>
        </p:grpSpPr>
        <p:sp>
          <p:nvSpPr>
            <p:cNvPr id="5" name="コンテンツ プレースホルダー 2">
              <a:extLst>
                <a:ext uri="{FF2B5EF4-FFF2-40B4-BE49-F238E27FC236}">
                  <a16:creationId xmlns:a16="http://schemas.microsoft.com/office/drawing/2014/main" id="{3D91F7BB-D7A1-F6BE-6DB1-1FCBE628A5E2}"/>
                </a:ext>
              </a:extLst>
            </p:cNvPr>
            <p:cNvSpPr txBox="1">
              <a:spLocks/>
            </p:cNvSpPr>
            <p:nvPr/>
          </p:nvSpPr>
          <p:spPr>
            <a:xfrm>
              <a:off x="1" y="51361"/>
              <a:ext cx="4446740" cy="627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４．利用と請求方法について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6" name="直線コネクタ 5">
              <a:extLst>
                <a:ext uri="{FF2B5EF4-FFF2-40B4-BE49-F238E27FC236}">
                  <a16:creationId xmlns:a16="http://schemas.microsoft.com/office/drawing/2014/main" id="{678B4D97-4384-B0B6-1997-D9392744D151}"/>
                </a:ext>
              </a:extLst>
            </p:cNvPr>
            <p:cNvCxnSpPr>
              <a:cxnSpLocks/>
            </p:cNvCxnSpPr>
            <p:nvPr/>
          </p:nvCxnSpPr>
          <p:spPr>
            <a:xfrm>
              <a:off x="0" y="429195"/>
              <a:ext cx="4275714"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3" name="コンテンツ プレースホルダー 2">
            <a:extLst>
              <a:ext uri="{FF2B5EF4-FFF2-40B4-BE49-F238E27FC236}">
                <a16:creationId xmlns:a16="http://schemas.microsoft.com/office/drawing/2014/main" id="{CE5B6D75-85B4-9FDE-1BDD-7A8113940D35}"/>
              </a:ext>
            </a:extLst>
          </p:cNvPr>
          <p:cNvSpPr txBox="1">
            <a:spLocks/>
          </p:cNvSpPr>
          <p:nvPr/>
        </p:nvSpPr>
        <p:spPr>
          <a:xfrm>
            <a:off x="295000" y="1085995"/>
            <a:ext cx="4141534" cy="4950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（例２ー２）</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〇状態像</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・要支援２</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・従前相当通所型</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サービス</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〇予定</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・週２回程度</a:t>
            </a:r>
            <a:endParaRPr lang="en-US" altLang="ja-JP" sz="3600" dirty="0">
              <a:latin typeface="UD デジタル 教科書体 NK-R" panose="02020400000000000000" pitchFamily="18" charset="-128"/>
              <a:ea typeface="UD デジタル 教科書体 NK-R" panose="02020400000000000000" pitchFamily="18" charset="-128"/>
            </a:endParaRPr>
          </a:p>
        </p:txBody>
      </p:sp>
      <p:sp>
        <p:nvSpPr>
          <p:cNvPr id="13" name="コンテンツ プレースホルダー 2">
            <a:extLst>
              <a:ext uri="{FF2B5EF4-FFF2-40B4-BE49-F238E27FC236}">
                <a16:creationId xmlns:a16="http://schemas.microsoft.com/office/drawing/2014/main" id="{FEA4B8E1-3B18-2205-F26A-2E66899456B7}"/>
              </a:ext>
            </a:extLst>
          </p:cNvPr>
          <p:cNvSpPr txBox="1">
            <a:spLocks/>
          </p:cNvSpPr>
          <p:nvPr/>
        </p:nvSpPr>
        <p:spPr>
          <a:xfrm>
            <a:off x="577221" y="3778406"/>
            <a:ext cx="10643935" cy="2170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ja-JP" altLang="en-US" sz="4000" dirty="0">
              <a:solidFill>
                <a:srgbClr val="E97132"/>
              </a:solidFill>
              <a:latin typeface="UD デジタル 教科書体 NK-R" panose="02020400000000000000" pitchFamily="18" charset="-128"/>
              <a:ea typeface="UD デジタル 教科書体 NK-R" panose="02020400000000000000" pitchFamily="18" charset="-128"/>
            </a:endParaRPr>
          </a:p>
        </p:txBody>
      </p:sp>
      <p:sp>
        <p:nvSpPr>
          <p:cNvPr id="16" name="スライド番号プレースホルダー 15">
            <a:extLst>
              <a:ext uri="{FF2B5EF4-FFF2-40B4-BE49-F238E27FC236}">
                <a16:creationId xmlns:a16="http://schemas.microsoft.com/office/drawing/2014/main" id="{43A38F75-4644-5384-1E15-DA9A3B8DB2F8}"/>
              </a:ext>
            </a:extLst>
          </p:cNvPr>
          <p:cNvSpPr>
            <a:spLocks noGrp="1"/>
          </p:cNvSpPr>
          <p:nvPr>
            <p:ph type="sldNum" sz="quarter" idx="12"/>
          </p:nvPr>
        </p:nvSpPr>
        <p:spPr/>
        <p:txBody>
          <a:bodyPr/>
          <a:lstStyle/>
          <a:p>
            <a:fld id="{54695528-8602-40EC-ADB7-5785948D03CB}" type="slidenum">
              <a:rPr kumimoji="1" lang="ja-JP" altLang="en-US" smtClean="0"/>
              <a:t>26</a:t>
            </a:fld>
            <a:endParaRPr kumimoji="1" lang="ja-JP" altLang="en-US"/>
          </a:p>
        </p:txBody>
      </p:sp>
      <p:grpSp>
        <p:nvGrpSpPr>
          <p:cNvPr id="8" name="グループ化 7">
            <a:extLst>
              <a:ext uri="{FF2B5EF4-FFF2-40B4-BE49-F238E27FC236}">
                <a16:creationId xmlns:a16="http://schemas.microsoft.com/office/drawing/2014/main" id="{0A8EBE24-6E4B-A2E8-6EFF-860D6F7A9F0C}"/>
              </a:ext>
            </a:extLst>
          </p:cNvPr>
          <p:cNvGrpSpPr/>
          <p:nvPr/>
        </p:nvGrpSpPr>
        <p:grpSpPr>
          <a:xfrm>
            <a:off x="5965373" y="2876313"/>
            <a:ext cx="425983" cy="2807457"/>
            <a:chOff x="5965373" y="2876313"/>
            <a:chExt cx="425983" cy="2807457"/>
          </a:xfrm>
        </p:grpSpPr>
        <p:grpSp>
          <p:nvGrpSpPr>
            <p:cNvPr id="9" name="グループ化 8">
              <a:extLst>
                <a:ext uri="{FF2B5EF4-FFF2-40B4-BE49-F238E27FC236}">
                  <a16:creationId xmlns:a16="http://schemas.microsoft.com/office/drawing/2014/main" id="{B00FE871-6B86-A736-65B8-06CDFD0DD8FC}"/>
                </a:ext>
              </a:extLst>
            </p:cNvPr>
            <p:cNvGrpSpPr/>
            <p:nvPr/>
          </p:nvGrpSpPr>
          <p:grpSpPr>
            <a:xfrm>
              <a:off x="5965373" y="2876313"/>
              <a:ext cx="425983" cy="1625967"/>
              <a:chOff x="7855133" y="2888505"/>
              <a:chExt cx="425983" cy="1625967"/>
            </a:xfrm>
            <a:noFill/>
          </p:grpSpPr>
          <p:sp>
            <p:nvSpPr>
              <p:cNvPr id="20" name="フローチャート: 結合子 19">
                <a:extLst>
                  <a:ext uri="{FF2B5EF4-FFF2-40B4-BE49-F238E27FC236}">
                    <a16:creationId xmlns:a16="http://schemas.microsoft.com/office/drawing/2014/main" id="{6EC396E7-538B-6D3E-6C2C-9C6418A6181E}"/>
                  </a:ext>
                </a:extLst>
              </p:cNvPr>
              <p:cNvSpPr/>
              <p:nvPr/>
            </p:nvSpPr>
            <p:spPr>
              <a:xfrm>
                <a:off x="7861436" y="2888505"/>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21" name="フローチャート: 結合子 20">
                <a:extLst>
                  <a:ext uri="{FF2B5EF4-FFF2-40B4-BE49-F238E27FC236}">
                    <a16:creationId xmlns:a16="http://schemas.microsoft.com/office/drawing/2014/main" id="{E24E23B7-ED6C-4CA7-AD00-93F810C8A6E8}"/>
                  </a:ext>
                </a:extLst>
              </p:cNvPr>
              <p:cNvSpPr/>
              <p:nvPr/>
            </p:nvSpPr>
            <p:spPr>
              <a:xfrm>
                <a:off x="7855133" y="350672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27" name="フローチャート: 結合子 26">
                <a:extLst>
                  <a:ext uri="{FF2B5EF4-FFF2-40B4-BE49-F238E27FC236}">
                    <a16:creationId xmlns:a16="http://schemas.microsoft.com/office/drawing/2014/main" id="{9C42117E-EE09-7F6D-503E-83205818247D}"/>
                  </a:ext>
                </a:extLst>
              </p:cNvPr>
              <p:cNvSpPr/>
              <p:nvPr/>
            </p:nvSpPr>
            <p:spPr>
              <a:xfrm>
                <a:off x="7858868" y="410828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grpSp>
          <p:nvGrpSpPr>
            <p:cNvPr id="10" name="グループ化 9">
              <a:extLst>
                <a:ext uri="{FF2B5EF4-FFF2-40B4-BE49-F238E27FC236}">
                  <a16:creationId xmlns:a16="http://schemas.microsoft.com/office/drawing/2014/main" id="{A96539B3-CD62-2986-53FD-F05ADBABA3E3}"/>
                </a:ext>
              </a:extLst>
            </p:cNvPr>
            <p:cNvGrpSpPr/>
            <p:nvPr/>
          </p:nvGrpSpPr>
          <p:grpSpPr>
            <a:xfrm>
              <a:off x="5965373" y="4671896"/>
              <a:ext cx="419680" cy="1011874"/>
              <a:chOff x="5965373" y="4671896"/>
              <a:chExt cx="419680" cy="1011874"/>
            </a:xfrm>
          </p:grpSpPr>
          <p:sp>
            <p:nvSpPr>
              <p:cNvPr id="11" name="フローチャート: 結合子 10">
                <a:extLst>
                  <a:ext uri="{FF2B5EF4-FFF2-40B4-BE49-F238E27FC236}">
                    <a16:creationId xmlns:a16="http://schemas.microsoft.com/office/drawing/2014/main" id="{977DFA1D-CC69-1B63-6250-208B50687EE6}"/>
                  </a:ext>
                </a:extLst>
              </p:cNvPr>
              <p:cNvSpPr/>
              <p:nvPr/>
            </p:nvSpPr>
            <p:spPr>
              <a:xfrm>
                <a:off x="5965373" y="4671896"/>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E97132"/>
                  </a:solidFill>
                </a:endParaRPr>
              </a:p>
            </p:txBody>
          </p:sp>
          <p:sp>
            <p:nvSpPr>
              <p:cNvPr id="12" name="フローチャート: 結合子 11">
                <a:extLst>
                  <a:ext uri="{FF2B5EF4-FFF2-40B4-BE49-F238E27FC236}">
                    <a16:creationId xmlns:a16="http://schemas.microsoft.com/office/drawing/2014/main" id="{99C86B52-D2FC-9639-6945-6937546E9E95}"/>
                  </a:ext>
                </a:extLst>
              </p:cNvPr>
              <p:cNvSpPr/>
              <p:nvPr/>
            </p:nvSpPr>
            <p:spPr>
              <a:xfrm>
                <a:off x="5965373" y="5277584"/>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E97132"/>
                  </a:solidFill>
                </a:endParaRPr>
              </a:p>
            </p:txBody>
          </p:sp>
        </p:grpSp>
      </p:grpSp>
      <p:grpSp>
        <p:nvGrpSpPr>
          <p:cNvPr id="28" name="グループ化 27">
            <a:extLst>
              <a:ext uri="{FF2B5EF4-FFF2-40B4-BE49-F238E27FC236}">
                <a16:creationId xmlns:a16="http://schemas.microsoft.com/office/drawing/2014/main" id="{A994789D-101A-F8D8-79A1-4AFE6241EA10}"/>
              </a:ext>
            </a:extLst>
          </p:cNvPr>
          <p:cNvGrpSpPr/>
          <p:nvPr/>
        </p:nvGrpSpPr>
        <p:grpSpPr>
          <a:xfrm>
            <a:off x="7855133" y="2888505"/>
            <a:ext cx="425983" cy="2201769"/>
            <a:chOff x="7855133" y="2888505"/>
            <a:chExt cx="425983" cy="2201769"/>
          </a:xfrm>
          <a:noFill/>
        </p:grpSpPr>
        <p:grpSp>
          <p:nvGrpSpPr>
            <p:cNvPr id="29" name="グループ化 28">
              <a:extLst>
                <a:ext uri="{FF2B5EF4-FFF2-40B4-BE49-F238E27FC236}">
                  <a16:creationId xmlns:a16="http://schemas.microsoft.com/office/drawing/2014/main" id="{214AB97F-D1A1-03F6-C799-25A3286ED242}"/>
                </a:ext>
              </a:extLst>
            </p:cNvPr>
            <p:cNvGrpSpPr/>
            <p:nvPr/>
          </p:nvGrpSpPr>
          <p:grpSpPr>
            <a:xfrm>
              <a:off x="7855133" y="2888505"/>
              <a:ext cx="425983" cy="1625967"/>
              <a:chOff x="7855133" y="2888505"/>
              <a:chExt cx="425983" cy="1625967"/>
            </a:xfrm>
            <a:grpFill/>
          </p:grpSpPr>
          <p:sp>
            <p:nvSpPr>
              <p:cNvPr id="31" name="フローチャート: 結合子 30">
                <a:extLst>
                  <a:ext uri="{FF2B5EF4-FFF2-40B4-BE49-F238E27FC236}">
                    <a16:creationId xmlns:a16="http://schemas.microsoft.com/office/drawing/2014/main" id="{F27F9EC8-C14D-B5A4-C79E-F0057CD8888B}"/>
                  </a:ext>
                </a:extLst>
              </p:cNvPr>
              <p:cNvSpPr/>
              <p:nvPr/>
            </p:nvSpPr>
            <p:spPr>
              <a:xfrm>
                <a:off x="7861436" y="2888505"/>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32" name="フローチャート: 結合子 31">
                <a:extLst>
                  <a:ext uri="{FF2B5EF4-FFF2-40B4-BE49-F238E27FC236}">
                    <a16:creationId xmlns:a16="http://schemas.microsoft.com/office/drawing/2014/main" id="{A4FB694F-3E14-F45C-8B5D-C8DD88A70BAD}"/>
                  </a:ext>
                </a:extLst>
              </p:cNvPr>
              <p:cNvSpPr/>
              <p:nvPr/>
            </p:nvSpPr>
            <p:spPr>
              <a:xfrm>
                <a:off x="7855133" y="350672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33" name="フローチャート: 結合子 32">
                <a:extLst>
                  <a:ext uri="{FF2B5EF4-FFF2-40B4-BE49-F238E27FC236}">
                    <a16:creationId xmlns:a16="http://schemas.microsoft.com/office/drawing/2014/main" id="{6CE54302-E335-DD12-6C42-C34C5A206188}"/>
                  </a:ext>
                </a:extLst>
              </p:cNvPr>
              <p:cNvSpPr/>
              <p:nvPr/>
            </p:nvSpPr>
            <p:spPr>
              <a:xfrm>
                <a:off x="7858868" y="410828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sp>
          <p:nvSpPr>
            <p:cNvPr id="30" name="フローチャート: 結合子 29">
              <a:extLst>
                <a:ext uri="{FF2B5EF4-FFF2-40B4-BE49-F238E27FC236}">
                  <a16:creationId xmlns:a16="http://schemas.microsoft.com/office/drawing/2014/main" id="{3E6E733B-753C-00FE-9D0F-41EA9D337F4D}"/>
                </a:ext>
              </a:extLst>
            </p:cNvPr>
            <p:cNvSpPr/>
            <p:nvPr/>
          </p:nvSpPr>
          <p:spPr>
            <a:xfrm>
              <a:off x="7855133" y="4684088"/>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sp>
        <p:nvSpPr>
          <p:cNvPr id="2" name="乗算記号 1">
            <a:extLst>
              <a:ext uri="{FF2B5EF4-FFF2-40B4-BE49-F238E27FC236}">
                <a16:creationId xmlns:a16="http://schemas.microsoft.com/office/drawing/2014/main" id="{17795032-4686-D463-23B0-C199F35D701D}"/>
              </a:ext>
            </a:extLst>
          </p:cNvPr>
          <p:cNvSpPr/>
          <p:nvPr/>
        </p:nvSpPr>
        <p:spPr>
          <a:xfrm>
            <a:off x="5835579" y="3986733"/>
            <a:ext cx="679267" cy="671660"/>
          </a:xfrm>
          <a:prstGeom prst="mathMultiply">
            <a:avLst>
              <a:gd name="adj1" fmla="val 12629"/>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211887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2303E667-04D5-D356-6536-61755DEA8FC4}"/>
              </a:ext>
            </a:extLst>
          </p:cNvPr>
          <p:cNvGrpSpPr/>
          <p:nvPr/>
        </p:nvGrpSpPr>
        <p:grpSpPr>
          <a:xfrm>
            <a:off x="0" y="51361"/>
            <a:ext cx="3582443" cy="627528"/>
            <a:chOff x="0" y="51361"/>
            <a:chExt cx="4446741" cy="627528"/>
          </a:xfrm>
        </p:grpSpPr>
        <p:sp>
          <p:nvSpPr>
            <p:cNvPr id="5" name="コンテンツ プレースホルダー 2">
              <a:extLst>
                <a:ext uri="{FF2B5EF4-FFF2-40B4-BE49-F238E27FC236}">
                  <a16:creationId xmlns:a16="http://schemas.microsoft.com/office/drawing/2014/main" id="{3D91F7BB-D7A1-F6BE-6DB1-1FCBE628A5E2}"/>
                </a:ext>
              </a:extLst>
            </p:cNvPr>
            <p:cNvSpPr txBox="1">
              <a:spLocks/>
            </p:cNvSpPr>
            <p:nvPr/>
          </p:nvSpPr>
          <p:spPr>
            <a:xfrm>
              <a:off x="1" y="51361"/>
              <a:ext cx="4446740" cy="627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４．利用と請求方法について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6" name="直線コネクタ 5">
              <a:extLst>
                <a:ext uri="{FF2B5EF4-FFF2-40B4-BE49-F238E27FC236}">
                  <a16:creationId xmlns:a16="http://schemas.microsoft.com/office/drawing/2014/main" id="{678B4D97-4384-B0B6-1997-D9392744D151}"/>
                </a:ext>
              </a:extLst>
            </p:cNvPr>
            <p:cNvCxnSpPr>
              <a:cxnSpLocks/>
            </p:cNvCxnSpPr>
            <p:nvPr/>
          </p:nvCxnSpPr>
          <p:spPr>
            <a:xfrm>
              <a:off x="0" y="429195"/>
              <a:ext cx="4275714"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3" name="コンテンツ プレースホルダー 2">
            <a:extLst>
              <a:ext uri="{FF2B5EF4-FFF2-40B4-BE49-F238E27FC236}">
                <a16:creationId xmlns:a16="http://schemas.microsoft.com/office/drawing/2014/main" id="{CE5B6D75-85B4-9FDE-1BDD-7A8113940D35}"/>
              </a:ext>
            </a:extLst>
          </p:cNvPr>
          <p:cNvSpPr txBox="1">
            <a:spLocks/>
          </p:cNvSpPr>
          <p:nvPr/>
        </p:nvSpPr>
        <p:spPr>
          <a:xfrm>
            <a:off x="133452" y="1056723"/>
            <a:ext cx="4206056" cy="4950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（例２ー２）</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８回利用した場合</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a:t>
            </a:r>
            <a:r>
              <a:rPr lang="en-US" altLang="ja-JP" sz="2400" dirty="0">
                <a:latin typeface="UD デジタル 教科書体 NK-R" panose="02020400000000000000" pitchFamily="18" charset="-128"/>
                <a:ea typeface="UD デジタル 教科書体 NK-R" panose="02020400000000000000" pitchFamily="18" charset="-128"/>
              </a:rPr>
              <a:t>447</a:t>
            </a:r>
            <a:r>
              <a:rPr lang="ja-JP" altLang="en-US" sz="2400" dirty="0">
                <a:latin typeface="UD デジタル 教科書体 NK-R" panose="02020400000000000000" pitchFamily="18" charset="-128"/>
                <a:ea typeface="UD デジタル 教科書体 NK-R" panose="02020400000000000000" pitchFamily="18" charset="-128"/>
              </a:rPr>
              <a:t>単位</a:t>
            </a:r>
            <a:r>
              <a:rPr lang="en-US" altLang="ja-JP" sz="2400" dirty="0">
                <a:latin typeface="UD デジタル 教科書体 NK-R" panose="02020400000000000000" pitchFamily="18" charset="-128"/>
                <a:ea typeface="UD デジタル 教科書体 NK-R" panose="02020400000000000000" pitchFamily="18" charset="-128"/>
              </a:rPr>
              <a:t>×</a:t>
            </a:r>
            <a:r>
              <a:rPr lang="ja-JP" altLang="en-US" sz="2400" dirty="0">
                <a:latin typeface="UD デジタル 教科書体 NK-R" panose="02020400000000000000" pitchFamily="18" charset="-128"/>
                <a:ea typeface="UD デジタル 教科書体 NK-R" panose="02020400000000000000" pitchFamily="18" charset="-128"/>
              </a:rPr>
              <a:t>８回</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a:t>
            </a:r>
            <a:r>
              <a:rPr lang="en-US" altLang="ja-JP" sz="2400" dirty="0">
                <a:latin typeface="UD デジタル 教科書体 NK-R" panose="02020400000000000000" pitchFamily="18" charset="-128"/>
                <a:ea typeface="UD デジタル 教科書体 NK-R" panose="02020400000000000000" pitchFamily="18" charset="-128"/>
              </a:rPr>
              <a:t>3,576</a:t>
            </a:r>
            <a:r>
              <a:rPr lang="ja-JP" altLang="en-US" sz="2400" dirty="0">
                <a:latin typeface="UD デジタル 教科書体 NK-R" panose="02020400000000000000" pitchFamily="18" charset="-128"/>
                <a:ea typeface="UD デジタル 教科書体 NK-R" panose="02020400000000000000" pitchFamily="18" charset="-128"/>
              </a:rPr>
              <a:t>単位（＜上限月額）</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a:t>
            </a:r>
            <a:r>
              <a:rPr lang="en-US" altLang="ja-JP" sz="2400" dirty="0">
                <a:latin typeface="UD デジタル 教科書体 NK-R" panose="02020400000000000000" pitchFamily="18" charset="-128"/>
                <a:ea typeface="UD デジタル 教科書体 NK-R" panose="02020400000000000000" pitchFamily="18" charset="-128"/>
              </a:rPr>
              <a:t>3,</a:t>
            </a:r>
            <a:r>
              <a:rPr lang="ja-JP" altLang="en-US" sz="2400" dirty="0">
                <a:latin typeface="UD デジタル 教科書体 NK-R" panose="02020400000000000000" pitchFamily="18" charset="-128"/>
                <a:ea typeface="UD デジタル 教科書体 NK-R" panose="02020400000000000000" pitchFamily="18" charset="-128"/>
              </a:rPr>
              <a:t>５７６単位</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この場合、</a:t>
            </a: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上限月額（</a:t>
            </a:r>
            <a:r>
              <a:rPr lang="en-US" altLang="ja-JP" sz="2400" dirty="0">
                <a:solidFill>
                  <a:srgbClr val="E97132"/>
                </a:solidFill>
                <a:latin typeface="UD デジタル 教科書体 NK-R" panose="02020400000000000000" pitchFamily="18" charset="-128"/>
                <a:ea typeface="UD デジタル 教科書体 NK-R" panose="02020400000000000000" pitchFamily="18" charset="-128"/>
              </a:rPr>
              <a:t>3,621</a:t>
            </a: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単位）を超えない</a:t>
            </a:r>
            <a:r>
              <a:rPr lang="ja-JP" altLang="en-US" sz="2400" dirty="0">
                <a:latin typeface="UD デジタル 教科書体 NK-R" panose="02020400000000000000" pitchFamily="18" charset="-128"/>
                <a:ea typeface="UD デジタル 教科書体 NK-R" panose="02020400000000000000" pitchFamily="18" charset="-128"/>
              </a:rPr>
              <a:t>ため、</a:t>
            </a:r>
            <a:r>
              <a:rPr lang="en-US" altLang="ja-JP" sz="2400" dirty="0">
                <a:solidFill>
                  <a:srgbClr val="E97132"/>
                </a:solidFill>
                <a:latin typeface="UD デジタル 教科書体 NK-R" panose="02020400000000000000" pitchFamily="18" charset="-128"/>
                <a:ea typeface="UD デジタル 教科書体 NK-R" panose="02020400000000000000" pitchFamily="18" charset="-128"/>
              </a:rPr>
              <a:t>3,</a:t>
            </a: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５７６単位</a:t>
            </a:r>
            <a:r>
              <a:rPr lang="ja-JP" altLang="en-US" sz="2400" dirty="0">
                <a:latin typeface="UD デジタル 教科書体 NK-R" panose="02020400000000000000" pitchFamily="18" charset="-128"/>
                <a:ea typeface="UD デジタル 教科書体 NK-R" panose="02020400000000000000" pitchFamily="18" charset="-128"/>
              </a:rPr>
              <a:t>での請求となる</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endParaRPr lang="ja-JP" altLang="en-US" sz="3600" dirty="0">
              <a:solidFill>
                <a:srgbClr val="E97132"/>
              </a:solidFill>
              <a:latin typeface="UD デジタル 教科書体 NK-R" panose="02020400000000000000" pitchFamily="18" charset="-128"/>
              <a:ea typeface="UD デジタル 教科書体 NK-R" panose="02020400000000000000" pitchFamily="18" charset="-128"/>
            </a:endParaRPr>
          </a:p>
        </p:txBody>
      </p:sp>
      <p:sp>
        <p:nvSpPr>
          <p:cNvPr id="13" name="コンテンツ プレースホルダー 2">
            <a:extLst>
              <a:ext uri="{FF2B5EF4-FFF2-40B4-BE49-F238E27FC236}">
                <a16:creationId xmlns:a16="http://schemas.microsoft.com/office/drawing/2014/main" id="{FEA4B8E1-3B18-2205-F26A-2E66899456B7}"/>
              </a:ext>
            </a:extLst>
          </p:cNvPr>
          <p:cNvSpPr txBox="1">
            <a:spLocks/>
          </p:cNvSpPr>
          <p:nvPr/>
        </p:nvSpPr>
        <p:spPr>
          <a:xfrm>
            <a:off x="577221" y="3778406"/>
            <a:ext cx="10643935" cy="2170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ja-JP" altLang="en-US" sz="4000" dirty="0">
              <a:solidFill>
                <a:srgbClr val="E97132"/>
              </a:solidFill>
              <a:latin typeface="UD デジタル 教科書体 NK-R" panose="02020400000000000000" pitchFamily="18" charset="-128"/>
              <a:ea typeface="UD デジタル 教科書体 NK-R" panose="02020400000000000000" pitchFamily="18" charset="-128"/>
            </a:endParaRPr>
          </a:p>
        </p:txBody>
      </p:sp>
      <p:sp>
        <p:nvSpPr>
          <p:cNvPr id="16" name="スライド番号プレースホルダー 15">
            <a:extLst>
              <a:ext uri="{FF2B5EF4-FFF2-40B4-BE49-F238E27FC236}">
                <a16:creationId xmlns:a16="http://schemas.microsoft.com/office/drawing/2014/main" id="{43A38F75-4644-5384-1E15-DA9A3B8DB2F8}"/>
              </a:ext>
            </a:extLst>
          </p:cNvPr>
          <p:cNvSpPr>
            <a:spLocks noGrp="1"/>
          </p:cNvSpPr>
          <p:nvPr>
            <p:ph type="sldNum" sz="quarter" idx="12"/>
          </p:nvPr>
        </p:nvSpPr>
        <p:spPr/>
        <p:txBody>
          <a:bodyPr/>
          <a:lstStyle/>
          <a:p>
            <a:fld id="{54695528-8602-40EC-ADB7-5785948D03CB}" type="slidenum">
              <a:rPr kumimoji="1" lang="ja-JP" altLang="en-US" smtClean="0"/>
              <a:t>27</a:t>
            </a:fld>
            <a:endParaRPr kumimoji="1" lang="ja-JP" altLang="en-US"/>
          </a:p>
        </p:txBody>
      </p:sp>
      <p:pic>
        <p:nvPicPr>
          <p:cNvPr id="14" name="図 13">
            <a:extLst>
              <a:ext uri="{FF2B5EF4-FFF2-40B4-BE49-F238E27FC236}">
                <a16:creationId xmlns:a16="http://schemas.microsoft.com/office/drawing/2014/main" id="{33BD534E-A9B1-6B2A-BA32-EACE95680F03}"/>
              </a:ext>
            </a:extLst>
          </p:cNvPr>
          <p:cNvPicPr>
            <a:picLocks noChangeAspect="1"/>
          </p:cNvPicPr>
          <p:nvPr/>
        </p:nvPicPr>
        <p:blipFill>
          <a:blip r:embed="rId3"/>
          <a:stretch>
            <a:fillRect/>
          </a:stretch>
        </p:blipFill>
        <p:spPr>
          <a:xfrm>
            <a:off x="4232947" y="747361"/>
            <a:ext cx="7664053" cy="5447594"/>
          </a:xfrm>
          <a:prstGeom prst="rect">
            <a:avLst/>
          </a:prstGeom>
        </p:spPr>
      </p:pic>
      <p:grpSp>
        <p:nvGrpSpPr>
          <p:cNvPr id="15" name="グループ化 14">
            <a:extLst>
              <a:ext uri="{FF2B5EF4-FFF2-40B4-BE49-F238E27FC236}">
                <a16:creationId xmlns:a16="http://schemas.microsoft.com/office/drawing/2014/main" id="{093E826E-D231-9476-43F6-4C6E58961BA3}"/>
              </a:ext>
            </a:extLst>
          </p:cNvPr>
          <p:cNvGrpSpPr/>
          <p:nvPr/>
        </p:nvGrpSpPr>
        <p:grpSpPr>
          <a:xfrm>
            <a:off x="5965373" y="2876313"/>
            <a:ext cx="425983" cy="2807457"/>
            <a:chOff x="5965373" y="2876313"/>
            <a:chExt cx="425983" cy="2807457"/>
          </a:xfrm>
        </p:grpSpPr>
        <p:grpSp>
          <p:nvGrpSpPr>
            <p:cNvPr id="17" name="グループ化 16">
              <a:extLst>
                <a:ext uri="{FF2B5EF4-FFF2-40B4-BE49-F238E27FC236}">
                  <a16:creationId xmlns:a16="http://schemas.microsoft.com/office/drawing/2014/main" id="{F79DB88F-F66F-E7A7-76A9-8979B32A128C}"/>
                </a:ext>
              </a:extLst>
            </p:cNvPr>
            <p:cNvGrpSpPr/>
            <p:nvPr/>
          </p:nvGrpSpPr>
          <p:grpSpPr>
            <a:xfrm>
              <a:off x="5965373" y="2876313"/>
              <a:ext cx="425983" cy="1625967"/>
              <a:chOff x="7855133" y="2888505"/>
              <a:chExt cx="425983" cy="1625967"/>
            </a:xfrm>
            <a:noFill/>
          </p:grpSpPr>
          <p:sp>
            <p:nvSpPr>
              <p:cNvPr id="21" name="フローチャート: 結合子 20">
                <a:extLst>
                  <a:ext uri="{FF2B5EF4-FFF2-40B4-BE49-F238E27FC236}">
                    <a16:creationId xmlns:a16="http://schemas.microsoft.com/office/drawing/2014/main" id="{F166A419-5A2D-AA47-1148-0812CE105A00}"/>
                  </a:ext>
                </a:extLst>
              </p:cNvPr>
              <p:cNvSpPr/>
              <p:nvPr/>
            </p:nvSpPr>
            <p:spPr>
              <a:xfrm>
                <a:off x="7861436" y="2888505"/>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22" name="フローチャート: 結合子 21">
                <a:extLst>
                  <a:ext uri="{FF2B5EF4-FFF2-40B4-BE49-F238E27FC236}">
                    <a16:creationId xmlns:a16="http://schemas.microsoft.com/office/drawing/2014/main" id="{097015EB-40AC-E812-792F-8B7A52D3051B}"/>
                  </a:ext>
                </a:extLst>
              </p:cNvPr>
              <p:cNvSpPr/>
              <p:nvPr/>
            </p:nvSpPr>
            <p:spPr>
              <a:xfrm>
                <a:off x="7855133" y="350672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23" name="フローチャート: 結合子 22">
                <a:extLst>
                  <a:ext uri="{FF2B5EF4-FFF2-40B4-BE49-F238E27FC236}">
                    <a16:creationId xmlns:a16="http://schemas.microsoft.com/office/drawing/2014/main" id="{90CCDBDE-B7FE-492B-1072-DBA98F142215}"/>
                  </a:ext>
                </a:extLst>
              </p:cNvPr>
              <p:cNvSpPr/>
              <p:nvPr/>
            </p:nvSpPr>
            <p:spPr>
              <a:xfrm>
                <a:off x="7858868" y="410828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grpSp>
          <p:nvGrpSpPr>
            <p:cNvPr id="18" name="グループ化 17">
              <a:extLst>
                <a:ext uri="{FF2B5EF4-FFF2-40B4-BE49-F238E27FC236}">
                  <a16:creationId xmlns:a16="http://schemas.microsoft.com/office/drawing/2014/main" id="{51B9DB30-D2E5-DCC9-5B4E-F708837F3AF6}"/>
                </a:ext>
              </a:extLst>
            </p:cNvPr>
            <p:cNvGrpSpPr/>
            <p:nvPr/>
          </p:nvGrpSpPr>
          <p:grpSpPr>
            <a:xfrm>
              <a:off x="5965373" y="4671896"/>
              <a:ext cx="419680" cy="1011874"/>
              <a:chOff x="5965373" y="4671896"/>
              <a:chExt cx="419680" cy="1011874"/>
            </a:xfrm>
          </p:grpSpPr>
          <p:sp>
            <p:nvSpPr>
              <p:cNvPr id="19" name="フローチャート: 結合子 18">
                <a:extLst>
                  <a:ext uri="{FF2B5EF4-FFF2-40B4-BE49-F238E27FC236}">
                    <a16:creationId xmlns:a16="http://schemas.microsoft.com/office/drawing/2014/main" id="{450329F7-9349-8866-63AD-FB0FB110586C}"/>
                  </a:ext>
                </a:extLst>
              </p:cNvPr>
              <p:cNvSpPr/>
              <p:nvPr/>
            </p:nvSpPr>
            <p:spPr>
              <a:xfrm>
                <a:off x="5965373" y="4671896"/>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E97132"/>
                  </a:solidFill>
                </a:endParaRPr>
              </a:p>
            </p:txBody>
          </p:sp>
          <p:sp>
            <p:nvSpPr>
              <p:cNvPr id="20" name="フローチャート: 結合子 19">
                <a:extLst>
                  <a:ext uri="{FF2B5EF4-FFF2-40B4-BE49-F238E27FC236}">
                    <a16:creationId xmlns:a16="http://schemas.microsoft.com/office/drawing/2014/main" id="{536BE8A7-0647-F0A0-FFE3-7235CEC2BD33}"/>
                  </a:ext>
                </a:extLst>
              </p:cNvPr>
              <p:cNvSpPr/>
              <p:nvPr/>
            </p:nvSpPr>
            <p:spPr>
              <a:xfrm>
                <a:off x="5965373" y="5277584"/>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E97132"/>
                  </a:solidFill>
                </a:endParaRPr>
              </a:p>
            </p:txBody>
          </p:sp>
        </p:grpSp>
      </p:grpSp>
      <p:grpSp>
        <p:nvGrpSpPr>
          <p:cNvPr id="24" name="グループ化 23">
            <a:extLst>
              <a:ext uri="{FF2B5EF4-FFF2-40B4-BE49-F238E27FC236}">
                <a16:creationId xmlns:a16="http://schemas.microsoft.com/office/drawing/2014/main" id="{FACD5F76-8FF6-31F0-5D5D-47A5387AE945}"/>
              </a:ext>
            </a:extLst>
          </p:cNvPr>
          <p:cNvGrpSpPr/>
          <p:nvPr/>
        </p:nvGrpSpPr>
        <p:grpSpPr>
          <a:xfrm>
            <a:off x="7855133" y="2888505"/>
            <a:ext cx="425983" cy="2201769"/>
            <a:chOff x="7855133" y="2888505"/>
            <a:chExt cx="425983" cy="2201769"/>
          </a:xfrm>
          <a:noFill/>
        </p:grpSpPr>
        <p:grpSp>
          <p:nvGrpSpPr>
            <p:cNvPr id="25" name="グループ化 24">
              <a:extLst>
                <a:ext uri="{FF2B5EF4-FFF2-40B4-BE49-F238E27FC236}">
                  <a16:creationId xmlns:a16="http://schemas.microsoft.com/office/drawing/2014/main" id="{1F3B2F81-8D9D-87CD-C0AF-DDD3720608DD}"/>
                </a:ext>
              </a:extLst>
            </p:cNvPr>
            <p:cNvGrpSpPr/>
            <p:nvPr/>
          </p:nvGrpSpPr>
          <p:grpSpPr>
            <a:xfrm>
              <a:off x="7855133" y="2888505"/>
              <a:ext cx="425983" cy="1625967"/>
              <a:chOff x="7855133" y="2888505"/>
              <a:chExt cx="425983" cy="1625967"/>
            </a:xfrm>
            <a:grpFill/>
          </p:grpSpPr>
          <p:sp>
            <p:nvSpPr>
              <p:cNvPr id="27" name="フローチャート: 結合子 26">
                <a:extLst>
                  <a:ext uri="{FF2B5EF4-FFF2-40B4-BE49-F238E27FC236}">
                    <a16:creationId xmlns:a16="http://schemas.microsoft.com/office/drawing/2014/main" id="{EEFC9778-83B0-166F-DD9D-F13186B580E7}"/>
                  </a:ext>
                </a:extLst>
              </p:cNvPr>
              <p:cNvSpPr/>
              <p:nvPr/>
            </p:nvSpPr>
            <p:spPr>
              <a:xfrm>
                <a:off x="7861436" y="2888505"/>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28" name="フローチャート: 結合子 27">
                <a:extLst>
                  <a:ext uri="{FF2B5EF4-FFF2-40B4-BE49-F238E27FC236}">
                    <a16:creationId xmlns:a16="http://schemas.microsoft.com/office/drawing/2014/main" id="{44EDFE2B-F95A-68B6-066E-FA567B258B88}"/>
                  </a:ext>
                </a:extLst>
              </p:cNvPr>
              <p:cNvSpPr/>
              <p:nvPr/>
            </p:nvSpPr>
            <p:spPr>
              <a:xfrm>
                <a:off x="7855133" y="350672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29" name="フローチャート: 結合子 28">
                <a:extLst>
                  <a:ext uri="{FF2B5EF4-FFF2-40B4-BE49-F238E27FC236}">
                    <a16:creationId xmlns:a16="http://schemas.microsoft.com/office/drawing/2014/main" id="{DACA2B78-7FA6-13AF-6C02-B556C5C9A9A8}"/>
                  </a:ext>
                </a:extLst>
              </p:cNvPr>
              <p:cNvSpPr/>
              <p:nvPr/>
            </p:nvSpPr>
            <p:spPr>
              <a:xfrm>
                <a:off x="7858868" y="410828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sp>
          <p:nvSpPr>
            <p:cNvPr id="26" name="フローチャート: 結合子 25">
              <a:extLst>
                <a:ext uri="{FF2B5EF4-FFF2-40B4-BE49-F238E27FC236}">
                  <a16:creationId xmlns:a16="http://schemas.microsoft.com/office/drawing/2014/main" id="{8EFDE704-9287-2995-8BA0-AB445C5B45C3}"/>
                </a:ext>
              </a:extLst>
            </p:cNvPr>
            <p:cNvSpPr/>
            <p:nvPr/>
          </p:nvSpPr>
          <p:spPr>
            <a:xfrm>
              <a:off x="7855133" y="4684088"/>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sp>
        <p:nvSpPr>
          <p:cNvPr id="2" name="乗算記号 1">
            <a:extLst>
              <a:ext uri="{FF2B5EF4-FFF2-40B4-BE49-F238E27FC236}">
                <a16:creationId xmlns:a16="http://schemas.microsoft.com/office/drawing/2014/main" id="{4F293248-9858-6E9B-3EB0-90B5A908EB81}"/>
              </a:ext>
            </a:extLst>
          </p:cNvPr>
          <p:cNvSpPr/>
          <p:nvPr/>
        </p:nvSpPr>
        <p:spPr>
          <a:xfrm>
            <a:off x="5835579" y="3975549"/>
            <a:ext cx="679267" cy="671660"/>
          </a:xfrm>
          <a:prstGeom prst="mathMultiply">
            <a:avLst>
              <a:gd name="adj1" fmla="val 12629"/>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2534144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229B828-89C3-CC70-3D63-5BD5F2372D7A}"/>
              </a:ext>
            </a:extLst>
          </p:cNvPr>
          <p:cNvSpPr>
            <a:spLocks noGrp="1"/>
          </p:cNvSpPr>
          <p:nvPr>
            <p:ph type="sldNum" sz="quarter" idx="12"/>
          </p:nvPr>
        </p:nvSpPr>
        <p:spPr/>
        <p:txBody>
          <a:bodyPr/>
          <a:lstStyle/>
          <a:p>
            <a:fld id="{54695528-8602-40EC-ADB7-5785948D03CB}" type="slidenum">
              <a:rPr kumimoji="1" lang="ja-JP" altLang="en-US" smtClean="0"/>
              <a:t>28</a:t>
            </a:fld>
            <a:endParaRPr kumimoji="1" lang="ja-JP" altLang="en-US"/>
          </a:p>
        </p:txBody>
      </p:sp>
      <p:grpSp>
        <p:nvGrpSpPr>
          <p:cNvPr id="5" name="グループ化 4">
            <a:extLst>
              <a:ext uri="{FF2B5EF4-FFF2-40B4-BE49-F238E27FC236}">
                <a16:creationId xmlns:a16="http://schemas.microsoft.com/office/drawing/2014/main" id="{BF620E05-3C42-A9FF-5BCA-A2775F26F636}"/>
              </a:ext>
            </a:extLst>
          </p:cNvPr>
          <p:cNvGrpSpPr/>
          <p:nvPr/>
        </p:nvGrpSpPr>
        <p:grpSpPr>
          <a:xfrm>
            <a:off x="0" y="51361"/>
            <a:ext cx="3582443" cy="627528"/>
            <a:chOff x="0" y="51361"/>
            <a:chExt cx="4446741" cy="627528"/>
          </a:xfrm>
        </p:grpSpPr>
        <p:sp>
          <p:nvSpPr>
            <p:cNvPr id="6" name="コンテンツ プレースホルダー 2">
              <a:extLst>
                <a:ext uri="{FF2B5EF4-FFF2-40B4-BE49-F238E27FC236}">
                  <a16:creationId xmlns:a16="http://schemas.microsoft.com/office/drawing/2014/main" id="{805F1259-A1FD-C786-910A-01D9F0289BA3}"/>
                </a:ext>
              </a:extLst>
            </p:cNvPr>
            <p:cNvSpPr txBox="1">
              <a:spLocks/>
            </p:cNvSpPr>
            <p:nvPr/>
          </p:nvSpPr>
          <p:spPr>
            <a:xfrm>
              <a:off x="1" y="51361"/>
              <a:ext cx="4446740" cy="627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４．利用と請求方法について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7" name="直線コネクタ 6">
              <a:extLst>
                <a:ext uri="{FF2B5EF4-FFF2-40B4-BE49-F238E27FC236}">
                  <a16:creationId xmlns:a16="http://schemas.microsoft.com/office/drawing/2014/main" id="{E92DFB2D-AB61-CEE0-9B71-757B3744AE46}"/>
                </a:ext>
              </a:extLst>
            </p:cNvPr>
            <p:cNvCxnSpPr>
              <a:cxnSpLocks/>
            </p:cNvCxnSpPr>
            <p:nvPr/>
          </p:nvCxnSpPr>
          <p:spPr>
            <a:xfrm>
              <a:off x="0" y="429195"/>
              <a:ext cx="4275714" cy="0"/>
            </a:xfrm>
            <a:prstGeom prst="line">
              <a:avLst/>
            </a:prstGeom>
            <a:ln w="19050"/>
          </p:spPr>
          <p:style>
            <a:lnRef idx="1">
              <a:schemeClr val="accent6"/>
            </a:lnRef>
            <a:fillRef idx="0">
              <a:schemeClr val="accent6"/>
            </a:fillRef>
            <a:effectRef idx="0">
              <a:schemeClr val="accent6"/>
            </a:effectRef>
            <a:fontRef idx="minor">
              <a:schemeClr val="tx1"/>
            </a:fontRef>
          </p:style>
        </p:cxnSp>
      </p:grpSp>
      <p:grpSp>
        <p:nvGrpSpPr>
          <p:cNvPr id="13" name="グループ化 12">
            <a:extLst>
              <a:ext uri="{FF2B5EF4-FFF2-40B4-BE49-F238E27FC236}">
                <a16:creationId xmlns:a16="http://schemas.microsoft.com/office/drawing/2014/main" id="{E7D9FD3E-AB18-4E3F-7806-15A6CD695A17}"/>
              </a:ext>
            </a:extLst>
          </p:cNvPr>
          <p:cNvGrpSpPr/>
          <p:nvPr/>
        </p:nvGrpSpPr>
        <p:grpSpPr>
          <a:xfrm>
            <a:off x="667511" y="500062"/>
            <a:ext cx="4379977" cy="1325563"/>
            <a:chOff x="838199" y="690302"/>
            <a:chExt cx="4379977" cy="1325563"/>
          </a:xfrm>
        </p:grpSpPr>
        <p:sp>
          <p:nvSpPr>
            <p:cNvPr id="8" name="タイトル 1">
              <a:extLst>
                <a:ext uri="{FF2B5EF4-FFF2-40B4-BE49-F238E27FC236}">
                  <a16:creationId xmlns:a16="http://schemas.microsoft.com/office/drawing/2014/main" id="{ACA125C4-75F0-1B09-E6D8-C5EAEFA81644}"/>
                </a:ext>
              </a:extLst>
            </p:cNvPr>
            <p:cNvSpPr txBox="1">
              <a:spLocks/>
            </p:cNvSpPr>
            <p:nvPr/>
          </p:nvSpPr>
          <p:spPr>
            <a:xfrm>
              <a:off x="838199" y="690302"/>
              <a:ext cx="4379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latin typeface="UD デジタル 教科書体 NK-R" panose="02020400000000000000" pitchFamily="18" charset="-128"/>
                  <a:ea typeface="UD デジタル 教科書体 NK-R" panose="02020400000000000000" pitchFamily="18" charset="-128"/>
                </a:rPr>
                <a:t>ここまでのまとめ</a:t>
              </a:r>
            </a:p>
          </p:txBody>
        </p:sp>
        <p:cxnSp>
          <p:nvCxnSpPr>
            <p:cNvPr id="11" name="直線コネクタ 10">
              <a:extLst>
                <a:ext uri="{FF2B5EF4-FFF2-40B4-BE49-F238E27FC236}">
                  <a16:creationId xmlns:a16="http://schemas.microsoft.com/office/drawing/2014/main" id="{17AC28B2-B2C6-501C-0102-FE7576BE643F}"/>
                </a:ext>
              </a:extLst>
            </p:cNvPr>
            <p:cNvCxnSpPr>
              <a:cxnSpLocks/>
            </p:cNvCxnSpPr>
            <p:nvPr/>
          </p:nvCxnSpPr>
          <p:spPr>
            <a:xfrm>
              <a:off x="838199" y="1638449"/>
              <a:ext cx="4050793" cy="0"/>
            </a:xfrm>
            <a:prstGeom prst="line">
              <a:avLst/>
            </a:prstGeom>
            <a:ln w="38100"/>
          </p:spPr>
          <p:style>
            <a:lnRef idx="1">
              <a:schemeClr val="accent6"/>
            </a:lnRef>
            <a:fillRef idx="0">
              <a:schemeClr val="accent6"/>
            </a:fillRef>
            <a:effectRef idx="0">
              <a:schemeClr val="accent6"/>
            </a:effectRef>
            <a:fontRef idx="minor">
              <a:schemeClr val="tx1"/>
            </a:fontRef>
          </p:style>
        </p:cxnSp>
      </p:grpSp>
      <p:sp>
        <p:nvSpPr>
          <p:cNvPr id="16" name="コンテンツ プレースホルダー 2">
            <a:extLst>
              <a:ext uri="{FF2B5EF4-FFF2-40B4-BE49-F238E27FC236}">
                <a16:creationId xmlns:a16="http://schemas.microsoft.com/office/drawing/2014/main" id="{564EC31D-2E93-65B1-D79A-79ED021E2D10}"/>
              </a:ext>
            </a:extLst>
          </p:cNvPr>
          <p:cNvSpPr txBox="1">
            <a:spLocks noGrp="1"/>
          </p:cNvSpPr>
          <p:nvPr>
            <p:ph idx="1"/>
          </p:nvPr>
        </p:nvSpPr>
        <p:spPr>
          <a:xfrm>
            <a:off x="838200" y="1825625"/>
            <a:ext cx="10515600" cy="4895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600" dirty="0">
                <a:latin typeface="UD デジタル 教科書体 NK-R" panose="02020400000000000000" pitchFamily="18" charset="-128"/>
                <a:ea typeface="UD デジタル 教科書体 NK-R" panose="02020400000000000000" pitchFamily="18" charset="-128"/>
              </a:rPr>
              <a:t>事業対象者・要支援１</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dirty="0">
                <a:solidFill>
                  <a:schemeClr val="accent6"/>
                </a:solidFill>
                <a:latin typeface="UD デジタル 教科書体 NK-R" panose="02020400000000000000" pitchFamily="18" charset="-128"/>
                <a:ea typeface="UD デジタル 教科書体 NK-R" panose="02020400000000000000" pitchFamily="18" charset="-128"/>
              </a:rPr>
              <a:t>月</a:t>
            </a:r>
            <a:r>
              <a:rPr lang="en-US" altLang="ja-JP" dirty="0">
                <a:solidFill>
                  <a:schemeClr val="accent6"/>
                </a:solidFill>
                <a:latin typeface="UD デジタル 教科書体 NK-R" panose="02020400000000000000" pitchFamily="18" charset="-128"/>
                <a:ea typeface="UD デジタル 教科書体 NK-R" panose="02020400000000000000" pitchFamily="18" charset="-128"/>
              </a:rPr>
              <a:t>4</a:t>
            </a:r>
            <a:r>
              <a:rPr lang="ja-JP" altLang="en-US" dirty="0">
                <a:solidFill>
                  <a:schemeClr val="accent6"/>
                </a:solidFill>
                <a:latin typeface="UD デジタル 教科書体 NK-R" panose="02020400000000000000" pitchFamily="18" charset="-128"/>
                <a:ea typeface="UD デジタル 教科書体 NK-R" panose="02020400000000000000" pitchFamily="18" charset="-128"/>
              </a:rPr>
              <a:t>回まで</a:t>
            </a:r>
            <a:r>
              <a:rPr lang="ja-JP" altLang="en-US" dirty="0">
                <a:latin typeface="UD デジタル 教科書体 NK-R" panose="02020400000000000000" pitchFamily="18" charset="-128"/>
                <a:ea typeface="UD デジタル 教科書体 NK-R" panose="02020400000000000000" pitchFamily="18" charset="-128"/>
              </a:rPr>
              <a:t>は</a:t>
            </a:r>
            <a:r>
              <a:rPr lang="en-US" altLang="ja-JP" dirty="0">
                <a:solidFill>
                  <a:schemeClr val="accent6"/>
                </a:solidFill>
                <a:latin typeface="UD デジタル 教科書体 NK-R" panose="02020400000000000000" pitchFamily="18" charset="-128"/>
                <a:ea typeface="UD デジタル 教科書体 NK-R" panose="02020400000000000000" pitchFamily="18" charset="-128"/>
              </a:rPr>
              <a:t>1</a:t>
            </a:r>
            <a:r>
              <a:rPr lang="ja-JP" altLang="en-US" dirty="0">
                <a:solidFill>
                  <a:schemeClr val="accent6"/>
                </a:solidFill>
                <a:latin typeface="UD デジタル 教科書体 NK-R" panose="02020400000000000000" pitchFamily="18" charset="-128"/>
                <a:ea typeface="UD デジタル 教科書体 NK-R" panose="02020400000000000000" pitchFamily="18" charset="-128"/>
              </a:rPr>
              <a:t>回分の単位数</a:t>
            </a:r>
            <a:r>
              <a:rPr lang="ja-JP" altLang="en-US" dirty="0">
                <a:latin typeface="UD デジタル 教科書体 NK-R" panose="02020400000000000000" pitchFamily="18" charset="-128"/>
                <a:ea typeface="UD デジタル 教科書体 NK-R" panose="02020400000000000000" pitchFamily="18" charset="-128"/>
              </a:rPr>
              <a:t>で請求</a:t>
            </a:r>
            <a:endParaRPr lang="en-US" altLang="ja-JP"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en-US" altLang="ja-JP" dirty="0">
                <a:latin typeface="UD デジタル 教科書体 NK-R" panose="02020400000000000000" pitchFamily="18" charset="-128"/>
                <a:ea typeface="UD デジタル 教科書体 NK-R" panose="02020400000000000000" pitchFamily="18" charset="-128"/>
              </a:rPr>
              <a:t>※</a:t>
            </a:r>
            <a:r>
              <a:rPr lang="ja-JP" altLang="en-US" dirty="0">
                <a:solidFill>
                  <a:schemeClr val="accent6"/>
                </a:solidFill>
                <a:latin typeface="UD デジタル 教科書体 NK-R" panose="02020400000000000000" pitchFamily="18" charset="-128"/>
                <a:ea typeface="UD デジタル 教科書体 NK-R" panose="02020400000000000000" pitchFamily="18" charset="-128"/>
              </a:rPr>
              <a:t>月</a:t>
            </a:r>
            <a:r>
              <a:rPr lang="en-US" altLang="ja-JP" dirty="0">
                <a:solidFill>
                  <a:schemeClr val="accent6"/>
                </a:solidFill>
                <a:latin typeface="UD デジタル 教科書体 NK-R" panose="02020400000000000000" pitchFamily="18" charset="-128"/>
                <a:ea typeface="UD デジタル 教科書体 NK-R" panose="02020400000000000000" pitchFamily="18" charset="-128"/>
              </a:rPr>
              <a:t>5</a:t>
            </a:r>
            <a:r>
              <a:rPr lang="ja-JP" altLang="en-US">
                <a:solidFill>
                  <a:schemeClr val="accent6"/>
                </a:solidFill>
                <a:latin typeface="UD デジタル 教科書体 NK-R" panose="02020400000000000000" pitchFamily="18" charset="-128"/>
                <a:ea typeface="UD デジタル 教科書体 NK-R" panose="02020400000000000000" pitchFamily="18" charset="-128"/>
              </a:rPr>
              <a:t>回</a:t>
            </a:r>
            <a:r>
              <a:rPr lang="ja-JP" altLang="en-US">
                <a:latin typeface="UD デジタル 教科書体 NK-R" panose="02020400000000000000" pitchFamily="18" charset="-128"/>
                <a:ea typeface="UD デジタル 教科書体 NK-R" panose="02020400000000000000" pitchFamily="18" charset="-128"/>
              </a:rPr>
              <a:t>に</a:t>
            </a:r>
            <a:r>
              <a:rPr lang="ja-JP" altLang="en-US" dirty="0">
                <a:latin typeface="UD デジタル 教科書体 NK-R" panose="02020400000000000000" pitchFamily="18" charset="-128"/>
                <a:ea typeface="UD デジタル 教科書体 NK-R" panose="02020400000000000000" pitchFamily="18" charset="-128"/>
              </a:rPr>
              <a:t>なる場合は</a:t>
            </a:r>
            <a:r>
              <a:rPr lang="ja-JP" altLang="en-US" dirty="0">
                <a:solidFill>
                  <a:schemeClr val="accent6"/>
                </a:solidFill>
                <a:latin typeface="UD デジタル 教科書体 NK-R" panose="02020400000000000000" pitchFamily="18" charset="-128"/>
                <a:ea typeface="UD デジタル 教科書体 NK-R" panose="02020400000000000000" pitchFamily="18" charset="-128"/>
              </a:rPr>
              <a:t>上限月額</a:t>
            </a:r>
            <a:r>
              <a:rPr lang="ja-JP" altLang="en-US" dirty="0">
                <a:latin typeface="UD デジタル 教科書体 NK-R" panose="02020400000000000000" pitchFamily="18" charset="-128"/>
                <a:ea typeface="UD デジタル 教科書体 NK-R" panose="02020400000000000000" pitchFamily="18" charset="-128"/>
              </a:rPr>
              <a:t>での請求</a:t>
            </a:r>
            <a:endParaRPr lang="en-US" altLang="ja-JP"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endParaRPr lang="en-US" altLang="ja-JP"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sz="3600" dirty="0">
                <a:latin typeface="UD デジタル 教科書体 NK-R" panose="02020400000000000000" pitchFamily="18" charset="-128"/>
                <a:ea typeface="UD デジタル 教科書体 NK-R" panose="02020400000000000000" pitchFamily="18" charset="-128"/>
              </a:rPr>
              <a:t>要支援</a:t>
            </a:r>
            <a:r>
              <a:rPr lang="en-US" altLang="ja-JP" sz="3600" dirty="0">
                <a:latin typeface="UD デジタル 教科書体 NK-R" panose="02020400000000000000" pitchFamily="18" charset="-128"/>
                <a:ea typeface="UD デジタル 教科書体 NK-R" panose="02020400000000000000" pitchFamily="18" charset="-128"/>
              </a:rPr>
              <a:t>2</a:t>
            </a:r>
          </a:p>
          <a:p>
            <a:pPr marL="0" indent="0">
              <a:buFont typeface="Arial" panose="020B0604020202020204" pitchFamily="34" charset="0"/>
              <a:buNone/>
            </a:pPr>
            <a:r>
              <a:rPr lang="ja-JP" altLang="en-US" dirty="0">
                <a:solidFill>
                  <a:schemeClr val="accent6"/>
                </a:solidFill>
                <a:latin typeface="UD デジタル 教科書体 NK-R" panose="02020400000000000000" pitchFamily="18" charset="-128"/>
                <a:ea typeface="UD デジタル 教科書体 NK-R" panose="02020400000000000000" pitchFamily="18" charset="-128"/>
              </a:rPr>
              <a:t>月８回まで</a:t>
            </a:r>
            <a:r>
              <a:rPr lang="ja-JP" altLang="en-US" dirty="0">
                <a:latin typeface="UD デジタル 教科書体 NK-R" panose="02020400000000000000" pitchFamily="18" charset="-128"/>
                <a:ea typeface="UD デジタル 教科書体 NK-R" panose="02020400000000000000" pitchFamily="18" charset="-128"/>
              </a:rPr>
              <a:t>は</a:t>
            </a:r>
            <a:r>
              <a:rPr lang="en-US" altLang="ja-JP" dirty="0">
                <a:solidFill>
                  <a:schemeClr val="accent6"/>
                </a:solidFill>
                <a:latin typeface="UD デジタル 教科書体 NK-R" panose="02020400000000000000" pitchFamily="18" charset="-128"/>
                <a:ea typeface="UD デジタル 教科書体 NK-R" panose="02020400000000000000" pitchFamily="18" charset="-128"/>
              </a:rPr>
              <a:t>1</a:t>
            </a:r>
            <a:r>
              <a:rPr lang="ja-JP" altLang="en-US" dirty="0">
                <a:solidFill>
                  <a:schemeClr val="accent6"/>
                </a:solidFill>
                <a:latin typeface="UD デジタル 教科書体 NK-R" panose="02020400000000000000" pitchFamily="18" charset="-128"/>
                <a:ea typeface="UD デジタル 教科書体 NK-R" panose="02020400000000000000" pitchFamily="18" charset="-128"/>
              </a:rPr>
              <a:t>回分の単位数</a:t>
            </a:r>
            <a:r>
              <a:rPr lang="ja-JP" altLang="en-US" dirty="0">
                <a:latin typeface="UD デジタル 教科書体 NK-R" panose="02020400000000000000" pitchFamily="18" charset="-128"/>
                <a:ea typeface="UD デジタル 教科書体 NK-R" panose="02020400000000000000" pitchFamily="18" charset="-128"/>
              </a:rPr>
              <a:t>で請求</a:t>
            </a:r>
            <a:endParaRPr lang="en-US" altLang="ja-JP"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en-US" altLang="ja-JP" dirty="0">
                <a:latin typeface="UD デジタル 教科書体 NK-R" panose="02020400000000000000" pitchFamily="18" charset="-128"/>
                <a:ea typeface="UD デジタル 教科書体 NK-R" panose="02020400000000000000" pitchFamily="18" charset="-128"/>
              </a:rPr>
              <a:t>※</a:t>
            </a:r>
            <a:r>
              <a:rPr lang="ja-JP" altLang="en-US" dirty="0">
                <a:solidFill>
                  <a:schemeClr val="accent6"/>
                </a:solidFill>
                <a:latin typeface="UD デジタル 教科書体 NK-R" panose="02020400000000000000" pitchFamily="18" charset="-128"/>
                <a:ea typeface="UD デジタル 教科書体 NK-R" panose="02020400000000000000" pitchFamily="18" charset="-128"/>
              </a:rPr>
              <a:t>月９回以上</a:t>
            </a:r>
            <a:r>
              <a:rPr lang="ja-JP" altLang="en-US" dirty="0">
                <a:latin typeface="UD デジタル 教科書体 NK-R" panose="02020400000000000000" pitchFamily="18" charset="-128"/>
                <a:ea typeface="UD デジタル 教科書体 NK-R" panose="02020400000000000000" pitchFamily="18" charset="-128"/>
              </a:rPr>
              <a:t>になる場合は</a:t>
            </a:r>
            <a:r>
              <a:rPr lang="ja-JP" altLang="en-US" dirty="0">
                <a:solidFill>
                  <a:schemeClr val="accent6"/>
                </a:solidFill>
                <a:latin typeface="UD デジタル 教科書体 NK-R" panose="02020400000000000000" pitchFamily="18" charset="-128"/>
                <a:ea typeface="UD デジタル 教科書体 NK-R" panose="02020400000000000000" pitchFamily="18" charset="-128"/>
              </a:rPr>
              <a:t>上限月額</a:t>
            </a:r>
            <a:r>
              <a:rPr lang="ja-JP" altLang="en-US" dirty="0">
                <a:latin typeface="UD デジタル 教科書体 NK-R" panose="02020400000000000000" pitchFamily="18" charset="-128"/>
                <a:ea typeface="UD デジタル 教科書体 NK-R" panose="02020400000000000000" pitchFamily="18" charset="-128"/>
              </a:rPr>
              <a:t>での請求</a:t>
            </a:r>
            <a:endParaRPr lang="en-US" altLang="ja-JP"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endParaRPr lang="en-US" altLang="ja-JP"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389397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2303E667-04D5-D356-6536-61755DEA8FC4}"/>
              </a:ext>
            </a:extLst>
          </p:cNvPr>
          <p:cNvGrpSpPr/>
          <p:nvPr/>
        </p:nvGrpSpPr>
        <p:grpSpPr>
          <a:xfrm>
            <a:off x="0" y="51361"/>
            <a:ext cx="3582443" cy="627528"/>
            <a:chOff x="0" y="51361"/>
            <a:chExt cx="4446741" cy="627528"/>
          </a:xfrm>
        </p:grpSpPr>
        <p:sp>
          <p:nvSpPr>
            <p:cNvPr id="5" name="コンテンツ プレースホルダー 2">
              <a:extLst>
                <a:ext uri="{FF2B5EF4-FFF2-40B4-BE49-F238E27FC236}">
                  <a16:creationId xmlns:a16="http://schemas.microsoft.com/office/drawing/2014/main" id="{3D91F7BB-D7A1-F6BE-6DB1-1FCBE628A5E2}"/>
                </a:ext>
              </a:extLst>
            </p:cNvPr>
            <p:cNvSpPr txBox="1">
              <a:spLocks/>
            </p:cNvSpPr>
            <p:nvPr/>
          </p:nvSpPr>
          <p:spPr>
            <a:xfrm>
              <a:off x="1" y="51361"/>
              <a:ext cx="4446740" cy="627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４．利用と請求方法について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6" name="直線コネクタ 5">
              <a:extLst>
                <a:ext uri="{FF2B5EF4-FFF2-40B4-BE49-F238E27FC236}">
                  <a16:creationId xmlns:a16="http://schemas.microsoft.com/office/drawing/2014/main" id="{678B4D97-4384-B0B6-1997-D9392744D151}"/>
                </a:ext>
              </a:extLst>
            </p:cNvPr>
            <p:cNvCxnSpPr>
              <a:cxnSpLocks/>
            </p:cNvCxnSpPr>
            <p:nvPr/>
          </p:nvCxnSpPr>
          <p:spPr>
            <a:xfrm>
              <a:off x="0" y="429195"/>
              <a:ext cx="4275714"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3" name="コンテンツ プレースホルダー 2">
            <a:extLst>
              <a:ext uri="{FF2B5EF4-FFF2-40B4-BE49-F238E27FC236}">
                <a16:creationId xmlns:a16="http://schemas.microsoft.com/office/drawing/2014/main" id="{CE5B6D75-85B4-9FDE-1BDD-7A8113940D35}"/>
              </a:ext>
            </a:extLst>
          </p:cNvPr>
          <p:cNvSpPr txBox="1">
            <a:spLocks/>
          </p:cNvSpPr>
          <p:nvPr/>
        </p:nvSpPr>
        <p:spPr>
          <a:xfrm>
            <a:off x="295000" y="1085995"/>
            <a:ext cx="4141534" cy="495030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（例３－</a:t>
            </a:r>
            <a:r>
              <a:rPr lang="en-US" altLang="ja-JP" sz="3600" dirty="0">
                <a:latin typeface="UD デジタル 教科書体 NK-R" panose="02020400000000000000" pitchFamily="18" charset="-128"/>
                <a:ea typeface="UD デジタル 教科書体 NK-R" panose="02020400000000000000" pitchFamily="18" charset="-128"/>
              </a:rPr>
              <a:t>1</a:t>
            </a:r>
            <a:r>
              <a:rPr lang="ja-JP" altLang="en-US" sz="3600" dirty="0">
                <a:latin typeface="UD デジタル 教科書体 NK-R" panose="02020400000000000000" pitchFamily="18" charset="-128"/>
                <a:ea typeface="UD デジタル 教科書体 NK-R" panose="02020400000000000000" pitchFamily="18" charset="-128"/>
              </a:rPr>
              <a:t>）</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〇状態像</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・要支援１</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〇予定</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・週１回程度</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・従前相当通所型</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サービス（</a:t>
            </a:r>
            <a:r>
              <a:rPr lang="en-US" altLang="ja-JP" sz="3600" dirty="0">
                <a:latin typeface="UD デジタル 教科書体 NK-R" panose="02020400000000000000" pitchFamily="18" charset="-128"/>
                <a:ea typeface="UD デジタル 教科書体 NK-R" panose="02020400000000000000" pitchFamily="18" charset="-128"/>
              </a:rPr>
              <a:t>2</a:t>
            </a:r>
            <a:r>
              <a:rPr lang="ja-JP" altLang="en-US" sz="3600" dirty="0">
                <a:latin typeface="UD デジタル 教科書体 NK-R" panose="02020400000000000000" pitchFamily="18" charset="-128"/>
                <a:ea typeface="UD デジタル 教科書体 NK-R" panose="02020400000000000000" pitchFamily="18" charset="-128"/>
              </a:rPr>
              <a:t>回）</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・緩和基準通所型</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サービス（</a:t>
            </a:r>
            <a:r>
              <a:rPr lang="en-US" altLang="ja-JP" sz="3600" dirty="0">
                <a:latin typeface="UD デジタル 教科書体 NK-R" panose="02020400000000000000" pitchFamily="18" charset="-128"/>
                <a:ea typeface="UD デジタル 教科書体 NK-R" panose="02020400000000000000" pitchFamily="18" charset="-128"/>
              </a:rPr>
              <a:t>2</a:t>
            </a:r>
            <a:r>
              <a:rPr lang="ja-JP" altLang="en-US" sz="3600" dirty="0">
                <a:latin typeface="UD デジタル 教科書体 NK-R" panose="02020400000000000000" pitchFamily="18" charset="-128"/>
                <a:ea typeface="UD デジタル 教科書体 NK-R" panose="02020400000000000000" pitchFamily="18" charset="-128"/>
              </a:rPr>
              <a:t>回）</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3600" dirty="0">
              <a:solidFill>
                <a:srgbClr val="E97132"/>
              </a:solidFill>
              <a:latin typeface="UD デジタル 教科書体 NK-R" panose="02020400000000000000" pitchFamily="18" charset="-128"/>
              <a:ea typeface="UD デジタル 教科書体 NK-R" panose="02020400000000000000" pitchFamily="18" charset="-128"/>
            </a:endParaRPr>
          </a:p>
        </p:txBody>
      </p:sp>
      <p:sp>
        <p:nvSpPr>
          <p:cNvPr id="16" name="スライド番号プレースホルダー 15">
            <a:extLst>
              <a:ext uri="{FF2B5EF4-FFF2-40B4-BE49-F238E27FC236}">
                <a16:creationId xmlns:a16="http://schemas.microsoft.com/office/drawing/2014/main" id="{43A38F75-4644-5384-1E15-DA9A3B8DB2F8}"/>
              </a:ext>
            </a:extLst>
          </p:cNvPr>
          <p:cNvSpPr>
            <a:spLocks noGrp="1"/>
          </p:cNvSpPr>
          <p:nvPr>
            <p:ph type="sldNum" sz="quarter" idx="12"/>
          </p:nvPr>
        </p:nvSpPr>
        <p:spPr/>
        <p:txBody>
          <a:bodyPr/>
          <a:lstStyle/>
          <a:p>
            <a:fld id="{54695528-8602-40EC-ADB7-5785948D03CB}" type="slidenum">
              <a:rPr kumimoji="1" lang="ja-JP" altLang="en-US" smtClean="0"/>
              <a:t>29</a:t>
            </a:fld>
            <a:endParaRPr kumimoji="1" lang="ja-JP" altLang="en-US"/>
          </a:p>
        </p:txBody>
      </p:sp>
      <p:pic>
        <p:nvPicPr>
          <p:cNvPr id="21" name="図 20">
            <a:extLst>
              <a:ext uri="{FF2B5EF4-FFF2-40B4-BE49-F238E27FC236}">
                <a16:creationId xmlns:a16="http://schemas.microsoft.com/office/drawing/2014/main" id="{1B9286EE-C2F5-F99F-CFD8-6AFBAB41BFAA}"/>
              </a:ext>
            </a:extLst>
          </p:cNvPr>
          <p:cNvPicPr>
            <a:picLocks noChangeAspect="1"/>
          </p:cNvPicPr>
          <p:nvPr/>
        </p:nvPicPr>
        <p:blipFill>
          <a:blip r:embed="rId3"/>
          <a:stretch>
            <a:fillRect/>
          </a:stretch>
        </p:blipFill>
        <p:spPr>
          <a:xfrm>
            <a:off x="4232947" y="794115"/>
            <a:ext cx="7664053" cy="5447594"/>
          </a:xfrm>
          <a:prstGeom prst="rect">
            <a:avLst/>
          </a:prstGeom>
        </p:spPr>
      </p:pic>
      <p:sp>
        <p:nvSpPr>
          <p:cNvPr id="7" name="コンテンツ プレースホルダー 2">
            <a:extLst>
              <a:ext uri="{FF2B5EF4-FFF2-40B4-BE49-F238E27FC236}">
                <a16:creationId xmlns:a16="http://schemas.microsoft.com/office/drawing/2014/main" id="{E741329F-7FA1-01E6-F276-C6AD34BB8A2C}"/>
              </a:ext>
            </a:extLst>
          </p:cNvPr>
          <p:cNvSpPr txBox="1">
            <a:spLocks/>
          </p:cNvSpPr>
          <p:nvPr/>
        </p:nvSpPr>
        <p:spPr>
          <a:xfrm>
            <a:off x="6837469" y="4034705"/>
            <a:ext cx="758607" cy="751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4000" dirty="0">
              <a:solidFill>
                <a:srgbClr val="FF0000"/>
              </a:solidFill>
              <a:latin typeface="UD デジタル 教科書体 NK-R" panose="02020400000000000000" pitchFamily="18" charset="-128"/>
              <a:ea typeface="UD デジタル 教科書体 NK-R" panose="02020400000000000000" pitchFamily="18" charset="-128"/>
            </a:endParaRPr>
          </a:p>
        </p:txBody>
      </p:sp>
      <p:grpSp>
        <p:nvGrpSpPr>
          <p:cNvPr id="20" name="グループ化 19">
            <a:extLst>
              <a:ext uri="{FF2B5EF4-FFF2-40B4-BE49-F238E27FC236}">
                <a16:creationId xmlns:a16="http://schemas.microsoft.com/office/drawing/2014/main" id="{0B00CB00-2146-F404-B18A-6796A76557C3}"/>
              </a:ext>
            </a:extLst>
          </p:cNvPr>
          <p:cNvGrpSpPr/>
          <p:nvPr/>
        </p:nvGrpSpPr>
        <p:grpSpPr>
          <a:xfrm>
            <a:off x="9726812" y="3565161"/>
            <a:ext cx="425776" cy="1582714"/>
            <a:chOff x="6928748" y="2949465"/>
            <a:chExt cx="425776" cy="1582714"/>
          </a:xfrm>
        </p:grpSpPr>
        <p:sp>
          <p:nvSpPr>
            <p:cNvPr id="22" name="フローチャート: 結合子 21">
              <a:extLst>
                <a:ext uri="{FF2B5EF4-FFF2-40B4-BE49-F238E27FC236}">
                  <a16:creationId xmlns:a16="http://schemas.microsoft.com/office/drawing/2014/main" id="{2B482200-83DA-B1DC-CC62-1E8D43A7C013}"/>
                </a:ext>
              </a:extLst>
            </p:cNvPr>
            <p:cNvSpPr/>
            <p:nvPr/>
          </p:nvSpPr>
          <p:spPr>
            <a:xfrm>
              <a:off x="6934844" y="2949465"/>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24" name="フローチャート: 結合子 23">
              <a:extLst>
                <a:ext uri="{FF2B5EF4-FFF2-40B4-BE49-F238E27FC236}">
                  <a16:creationId xmlns:a16="http://schemas.microsoft.com/office/drawing/2014/main" id="{1E513149-C783-24BD-C1FE-AFD7DAA78BE9}"/>
                </a:ext>
              </a:extLst>
            </p:cNvPr>
            <p:cNvSpPr/>
            <p:nvPr/>
          </p:nvSpPr>
          <p:spPr>
            <a:xfrm>
              <a:off x="6928748" y="4125993"/>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grpSp>
        <p:nvGrpSpPr>
          <p:cNvPr id="26" name="グループ化 25">
            <a:extLst>
              <a:ext uri="{FF2B5EF4-FFF2-40B4-BE49-F238E27FC236}">
                <a16:creationId xmlns:a16="http://schemas.microsoft.com/office/drawing/2014/main" id="{023A84A2-B08C-C4FE-B0D9-A5AEEB9FA3E9}"/>
              </a:ext>
            </a:extLst>
          </p:cNvPr>
          <p:cNvGrpSpPr/>
          <p:nvPr/>
        </p:nvGrpSpPr>
        <p:grpSpPr>
          <a:xfrm>
            <a:off x="6923692" y="2964705"/>
            <a:ext cx="425776" cy="1607098"/>
            <a:chOff x="6928748" y="2949465"/>
            <a:chExt cx="425776" cy="1607098"/>
          </a:xfrm>
        </p:grpSpPr>
        <p:sp>
          <p:nvSpPr>
            <p:cNvPr id="2" name="フローチャート: 結合子 1">
              <a:extLst>
                <a:ext uri="{FF2B5EF4-FFF2-40B4-BE49-F238E27FC236}">
                  <a16:creationId xmlns:a16="http://schemas.microsoft.com/office/drawing/2014/main" id="{B0E35CAA-2201-986F-F754-A88ED3ECBCF9}"/>
                </a:ext>
              </a:extLst>
            </p:cNvPr>
            <p:cNvSpPr/>
            <p:nvPr/>
          </p:nvSpPr>
          <p:spPr>
            <a:xfrm>
              <a:off x="6934844" y="2949465"/>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緩</a:t>
              </a:r>
            </a:p>
          </p:txBody>
        </p:sp>
        <p:sp>
          <p:nvSpPr>
            <p:cNvPr id="25" name="フローチャート: 結合子 24">
              <a:extLst>
                <a:ext uri="{FF2B5EF4-FFF2-40B4-BE49-F238E27FC236}">
                  <a16:creationId xmlns:a16="http://schemas.microsoft.com/office/drawing/2014/main" id="{8F19D536-A12E-EEEC-5D88-05295A8EE750}"/>
                </a:ext>
              </a:extLst>
            </p:cNvPr>
            <p:cNvSpPr/>
            <p:nvPr/>
          </p:nvSpPr>
          <p:spPr>
            <a:xfrm>
              <a:off x="6928748" y="4150377"/>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緩</a:t>
              </a:r>
            </a:p>
          </p:txBody>
        </p:sp>
      </p:grpSp>
    </p:spTree>
    <p:extLst>
      <p:ext uri="{BB962C8B-B14F-4D97-AF65-F5344CB8AC3E}">
        <p14:creationId xmlns:p14="http://schemas.microsoft.com/office/powerpoint/2010/main" val="1617084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6A08CF-84E4-2753-BAE8-D71CDE9AA63A}"/>
              </a:ext>
            </a:extLst>
          </p:cNvPr>
          <p:cNvSpPr>
            <a:spLocks noGrp="1"/>
          </p:cNvSpPr>
          <p:nvPr>
            <p:ph type="title"/>
          </p:nvPr>
        </p:nvSpPr>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目次</a:t>
            </a:r>
          </a:p>
        </p:txBody>
      </p:sp>
      <p:sp>
        <p:nvSpPr>
          <p:cNvPr id="3" name="コンテンツ プレースホルダー 2">
            <a:extLst>
              <a:ext uri="{FF2B5EF4-FFF2-40B4-BE49-F238E27FC236}">
                <a16:creationId xmlns:a16="http://schemas.microsoft.com/office/drawing/2014/main" id="{29C9AF6C-5ABB-6197-E316-C8A018544F05}"/>
              </a:ext>
            </a:extLst>
          </p:cNvPr>
          <p:cNvSpPr>
            <a:spLocks noGrp="1"/>
          </p:cNvSpPr>
          <p:nvPr>
            <p:ph idx="1"/>
          </p:nvPr>
        </p:nvSpPr>
        <p:spPr/>
        <p:txBody>
          <a:bodyPr>
            <a:normAutofit/>
          </a:bodyPr>
          <a:lstStyle/>
          <a:p>
            <a:pPr marL="0" indent="0">
              <a:lnSpc>
                <a:spcPct val="100000"/>
              </a:lnSpc>
              <a:buNone/>
            </a:pPr>
            <a:r>
              <a:rPr lang="ja-JP" altLang="en-US" sz="4000" dirty="0">
                <a:latin typeface="UD デジタル 教科書体 NK-R" panose="02020400000000000000" pitchFamily="18" charset="-128"/>
                <a:ea typeface="UD デジタル 教科書体 NK-R" panose="02020400000000000000" pitchFamily="18" charset="-128"/>
              </a:rPr>
              <a:t>１．はじめに</a:t>
            </a:r>
            <a:endParaRPr lang="en-US" altLang="ja-JP" sz="4000" dirty="0">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kumimoji="1"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２．</a:t>
            </a: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令和</a:t>
            </a:r>
            <a:r>
              <a:rPr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7</a:t>
            </a: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年</a:t>
            </a:r>
            <a:r>
              <a:rPr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4</a:t>
            </a: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月</a:t>
            </a:r>
            <a:r>
              <a:rPr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1</a:t>
            </a: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日からの変更点</a:t>
            </a:r>
            <a:endParaRPr kumimoji="1"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３．</a:t>
            </a:r>
            <a:r>
              <a:rPr kumimoji="1"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導入による影響</a:t>
            </a:r>
            <a:endParaRPr kumimoji="1"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kumimoji="1"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４．</a:t>
            </a: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利用と請求方法について</a:t>
            </a:r>
            <a:endParaRPr kumimoji="1"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５．確認事項</a:t>
            </a:r>
            <a:endParaRPr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a:extLst>
              <a:ext uri="{FF2B5EF4-FFF2-40B4-BE49-F238E27FC236}">
                <a16:creationId xmlns:a16="http://schemas.microsoft.com/office/drawing/2014/main" id="{5805D846-846B-2FCA-0B71-F856CE865460}"/>
              </a:ext>
            </a:extLst>
          </p:cNvPr>
          <p:cNvCxnSpPr>
            <a:cxnSpLocks/>
          </p:cNvCxnSpPr>
          <p:nvPr/>
        </p:nvCxnSpPr>
        <p:spPr>
          <a:xfrm>
            <a:off x="838200" y="1347156"/>
            <a:ext cx="1378907"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5" name="スライド番号プレースホルダー 4">
            <a:extLst>
              <a:ext uri="{FF2B5EF4-FFF2-40B4-BE49-F238E27FC236}">
                <a16:creationId xmlns:a16="http://schemas.microsoft.com/office/drawing/2014/main" id="{0A892D99-4675-05C7-D87F-84A0FEEF523F}"/>
              </a:ext>
            </a:extLst>
          </p:cNvPr>
          <p:cNvSpPr>
            <a:spLocks noGrp="1"/>
          </p:cNvSpPr>
          <p:nvPr>
            <p:ph type="sldNum" sz="quarter" idx="12"/>
          </p:nvPr>
        </p:nvSpPr>
        <p:spPr/>
        <p:txBody>
          <a:bodyPr/>
          <a:lstStyle/>
          <a:p>
            <a:fld id="{54695528-8602-40EC-ADB7-5785948D03CB}" type="slidenum">
              <a:rPr kumimoji="1" lang="ja-JP" altLang="en-US" smtClean="0"/>
              <a:t>3</a:t>
            </a:fld>
            <a:endParaRPr kumimoji="1" lang="ja-JP" altLang="en-US"/>
          </a:p>
        </p:txBody>
      </p:sp>
    </p:spTree>
    <p:extLst>
      <p:ext uri="{BB962C8B-B14F-4D97-AF65-F5344CB8AC3E}">
        <p14:creationId xmlns:p14="http://schemas.microsoft.com/office/powerpoint/2010/main" val="2502854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2303E667-04D5-D356-6536-61755DEA8FC4}"/>
              </a:ext>
            </a:extLst>
          </p:cNvPr>
          <p:cNvGrpSpPr/>
          <p:nvPr/>
        </p:nvGrpSpPr>
        <p:grpSpPr>
          <a:xfrm>
            <a:off x="0" y="51361"/>
            <a:ext cx="3582443" cy="627528"/>
            <a:chOff x="0" y="51361"/>
            <a:chExt cx="4446741" cy="627528"/>
          </a:xfrm>
        </p:grpSpPr>
        <p:sp>
          <p:nvSpPr>
            <p:cNvPr id="5" name="コンテンツ プレースホルダー 2">
              <a:extLst>
                <a:ext uri="{FF2B5EF4-FFF2-40B4-BE49-F238E27FC236}">
                  <a16:creationId xmlns:a16="http://schemas.microsoft.com/office/drawing/2014/main" id="{3D91F7BB-D7A1-F6BE-6DB1-1FCBE628A5E2}"/>
                </a:ext>
              </a:extLst>
            </p:cNvPr>
            <p:cNvSpPr txBox="1">
              <a:spLocks/>
            </p:cNvSpPr>
            <p:nvPr/>
          </p:nvSpPr>
          <p:spPr>
            <a:xfrm>
              <a:off x="1" y="51361"/>
              <a:ext cx="4446740" cy="627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４．利用と請求方法について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6" name="直線コネクタ 5">
              <a:extLst>
                <a:ext uri="{FF2B5EF4-FFF2-40B4-BE49-F238E27FC236}">
                  <a16:creationId xmlns:a16="http://schemas.microsoft.com/office/drawing/2014/main" id="{678B4D97-4384-B0B6-1997-D9392744D151}"/>
                </a:ext>
              </a:extLst>
            </p:cNvPr>
            <p:cNvCxnSpPr>
              <a:cxnSpLocks/>
            </p:cNvCxnSpPr>
            <p:nvPr/>
          </p:nvCxnSpPr>
          <p:spPr>
            <a:xfrm>
              <a:off x="0" y="429195"/>
              <a:ext cx="4275714"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3" name="コンテンツ プレースホルダー 2">
            <a:extLst>
              <a:ext uri="{FF2B5EF4-FFF2-40B4-BE49-F238E27FC236}">
                <a16:creationId xmlns:a16="http://schemas.microsoft.com/office/drawing/2014/main" id="{CE5B6D75-85B4-9FDE-1BDD-7A8113940D35}"/>
              </a:ext>
            </a:extLst>
          </p:cNvPr>
          <p:cNvSpPr txBox="1">
            <a:spLocks/>
          </p:cNvSpPr>
          <p:nvPr/>
        </p:nvSpPr>
        <p:spPr>
          <a:xfrm>
            <a:off x="295000" y="1085995"/>
            <a:ext cx="4141534" cy="56354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（例３</a:t>
            </a:r>
            <a:r>
              <a:rPr lang="en-US" altLang="ja-JP" sz="3600" dirty="0">
                <a:latin typeface="UD デジタル 教科書体 NK-R" panose="02020400000000000000" pitchFamily="18" charset="-128"/>
                <a:ea typeface="UD デジタル 教科書体 NK-R" panose="02020400000000000000" pitchFamily="18" charset="-128"/>
              </a:rPr>
              <a:t>-1</a:t>
            </a:r>
            <a:r>
              <a:rPr lang="ja-JP" altLang="en-US" sz="3600" dirty="0">
                <a:latin typeface="UD デジタル 教科書体 NK-R" panose="02020400000000000000" pitchFamily="18" charset="-128"/>
                <a:ea typeface="UD デジタル 教科書体 NK-R" panose="02020400000000000000" pitchFamily="18" charset="-128"/>
              </a:rPr>
              <a:t>）</a:t>
            </a:r>
            <a:endParaRPr lang="en-US" altLang="ja-JP" sz="3600" dirty="0">
              <a:solidFill>
                <a:srgbClr val="E97132"/>
              </a:solidFill>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従前相当サービス（</a:t>
            </a:r>
            <a:r>
              <a:rPr lang="en-US" altLang="ja-JP" sz="2400" dirty="0">
                <a:latin typeface="UD デジタル 教科書体 NK-R" panose="02020400000000000000" pitchFamily="18" charset="-128"/>
                <a:ea typeface="UD デジタル 教科書体 NK-R" panose="02020400000000000000" pitchFamily="18" charset="-128"/>
              </a:rPr>
              <a:t>2</a:t>
            </a:r>
            <a:r>
              <a:rPr lang="ja-JP" altLang="en-US" sz="2400" dirty="0">
                <a:latin typeface="UD デジタル 教科書体 NK-R" panose="02020400000000000000" pitchFamily="18" charset="-128"/>
                <a:ea typeface="UD デジタル 教科書体 NK-R" panose="02020400000000000000" pitchFamily="18" charset="-128"/>
              </a:rPr>
              <a:t>回）</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a:t>
            </a:r>
            <a:r>
              <a:rPr lang="en-US" altLang="ja-JP" sz="2400" dirty="0">
                <a:latin typeface="UD デジタル 教科書体 NK-R" panose="02020400000000000000" pitchFamily="18" charset="-128"/>
                <a:ea typeface="UD デジタル 教科書体 NK-R" panose="02020400000000000000" pitchFamily="18" charset="-128"/>
              </a:rPr>
              <a:t>436</a:t>
            </a:r>
            <a:r>
              <a:rPr lang="ja-JP" altLang="en-US" sz="2400" dirty="0">
                <a:latin typeface="UD デジタル 教科書体 NK-R" panose="02020400000000000000" pitchFamily="18" charset="-128"/>
                <a:ea typeface="UD デジタル 教科書体 NK-R" panose="02020400000000000000" pitchFamily="18" charset="-128"/>
              </a:rPr>
              <a:t>単位</a:t>
            </a:r>
            <a:r>
              <a:rPr lang="en-US" altLang="ja-JP" sz="2400" dirty="0">
                <a:latin typeface="UD デジタル 教科書体 NK-R" panose="02020400000000000000" pitchFamily="18" charset="-128"/>
                <a:ea typeface="UD デジタル 教科書体 NK-R" panose="02020400000000000000" pitchFamily="18" charset="-128"/>
              </a:rPr>
              <a:t>×</a:t>
            </a:r>
            <a:r>
              <a:rPr lang="ja-JP" altLang="en-US" sz="2400" dirty="0">
                <a:latin typeface="UD デジタル 教科書体 NK-R" panose="02020400000000000000" pitchFamily="18" charset="-128"/>
                <a:ea typeface="UD デジタル 教科書体 NK-R" panose="02020400000000000000" pitchFamily="18" charset="-128"/>
              </a:rPr>
              <a:t>２回＝８７２単位</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緩和基準サービス（</a:t>
            </a:r>
            <a:r>
              <a:rPr lang="en-US" altLang="ja-JP" sz="2400" dirty="0">
                <a:latin typeface="UD デジタル 教科書体 NK-R" panose="02020400000000000000" pitchFamily="18" charset="-128"/>
                <a:ea typeface="UD デジタル 教科書体 NK-R" panose="02020400000000000000" pitchFamily="18" charset="-128"/>
              </a:rPr>
              <a:t>2</a:t>
            </a:r>
            <a:r>
              <a:rPr lang="ja-JP" altLang="en-US" sz="2400" dirty="0">
                <a:latin typeface="UD デジタル 教科書体 NK-R" panose="02020400000000000000" pitchFamily="18" charset="-128"/>
                <a:ea typeface="UD デジタル 教科書体 NK-R" panose="02020400000000000000" pitchFamily="18" charset="-128"/>
              </a:rPr>
              <a:t>回）</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→３１９単位</a:t>
            </a:r>
            <a:r>
              <a:rPr lang="en-US" altLang="ja-JP" sz="2400" dirty="0">
                <a:latin typeface="UD デジタル 教科書体 NK-R" panose="02020400000000000000" pitchFamily="18" charset="-128"/>
                <a:ea typeface="UD デジタル 教科書体 NK-R" panose="02020400000000000000" pitchFamily="18" charset="-128"/>
              </a:rPr>
              <a:t>×2</a:t>
            </a:r>
            <a:r>
              <a:rPr lang="ja-JP" altLang="en-US" sz="2400" dirty="0">
                <a:latin typeface="UD デジタル 教科書体 NK-R" panose="02020400000000000000" pitchFamily="18" charset="-128"/>
                <a:ea typeface="UD デジタル 教科書体 NK-R" panose="02020400000000000000" pitchFamily="18" charset="-128"/>
              </a:rPr>
              <a:t>回＝６３８単位</a:t>
            </a:r>
            <a:endParaRPr lang="en-US" altLang="ja-JP" sz="16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８７２単位＋６３８単位</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a:t>
            </a:r>
            <a:r>
              <a:rPr lang="en-US" altLang="ja-JP" sz="2400" dirty="0">
                <a:solidFill>
                  <a:srgbClr val="E97132"/>
                </a:solidFill>
                <a:latin typeface="UD デジタル 教科書体 NK-R" panose="02020400000000000000" pitchFamily="18" charset="-128"/>
                <a:ea typeface="UD デジタル 教科書体 NK-R" panose="02020400000000000000" pitchFamily="18" charset="-128"/>
              </a:rPr>
              <a:t>1,510</a:t>
            </a: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単位</a:t>
            </a:r>
            <a:r>
              <a:rPr lang="ja-JP" altLang="en-US" sz="2000" dirty="0">
                <a:latin typeface="UD デジタル 教科書体 NK-R" panose="02020400000000000000" pitchFamily="18" charset="-128"/>
                <a:ea typeface="UD デジタル 教科書体 NK-R" panose="02020400000000000000" pitchFamily="18" charset="-128"/>
              </a:rPr>
              <a:t>（＜上限月額報酬）</a:t>
            </a: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000" dirty="0">
                <a:latin typeface="UD デジタル 教科書体 NK-R" panose="02020400000000000000" pitchFamily="18" charset="-128"/>
                <a:ea typeface="UD デジタル 教科書体 NK-R" panose="02020400000000000000" pitchFamily="18" charset="-128"/>
              </a:rPr>
              <a:t>この場合、</a:t>
            </a:r>
            <a:r>
              <a:rPr lang="ja-JP" altLang="en-US" sz="2000" dirty="0">
                <a:solidFill>
                  <a:srgbClr val="E97132"/>
                </a:solidFill>
                <a:latin typeface="UD デジタル 教科書体 NK-R" panose="02020400000000000000" pitchFamily="18" charset="-128"/>
                <a:ea typeface="UD デジタル 教科書体 NK-R" panose="02020400000000000000" pitchFamily="18" charset="-128"/>
              </a:rPr>
              <a:t>上限月額（１</a:t>
            </a:r>
            <a:r>
              <a:rPr lang="en-US" altLang="ja-JP" sz="2000" dirty="0">
                <a:solidFill>
                  <a:srgbClr val="E97132"/>
                </a:solidFill>
                <a:latin typeface="UD デジタル 教科書体 NK-R" panose="02020400000000000000" pitchFamily="18" charset="-128"/>
                <a:ea typeface="UD デジタル 教科書体 NK-R" panose="02020400000000000000" pitchFamily="18" charset="-128"/>
              </a:rPr>
              <a:t>,</a:t>
            </a:r>
            <a:r>
              <a:rPr lang="ja-JP" altLang="en-US" sz="2000" dirty="0">
                <a:solidFill>
                  <a:srgbClr val="E97132"/>
                </a:solidFill>
                <a:latin typeface="UD デジタル 教科書体 NK-R" panose="02020400000000000000" pitchFamily="18" charset="-128"/>
                <a:ea typeface="UD デジタル 教科書体 NK-R" panose="02020400000000000000" pitchFamily="18" charset="-128"/>
              </a:rPr>
              <a:t>７９８単位）を超えない</a:t>
            </a:r>
            <a:r>
              <a:rPr lang="ja-JP" altLang="en-US" sz="2000" dirty="0">
                <a:latin typeface="UD デジタル 教科書体 NK-R" panose="02020400000000000000" pitchFamily="18" charset="-128"/>
                <a:ea typeface="UD デジタル 教科書体 NK-R" panose="02020400000000000000" pitchFamily="18" charset="-128"/>
              </a:rPr>
              <a:t>ため、</a:t>
            </a:r>
            <a:r>
              <a:rPr lang="ja-JP" altLang="en-US" sz="2000" dirty="0">
                <a:solidFill>
                  <a:srgbClr val="E97132"/>
                </a:solidFill>
                <a:latin typeface="UD デジタル 教科書体 NK-R" panose="02020400000000000000" pitchFamily="18" charset="-128"/>
                <a:ea typeface="UD デジタル 教科書体 NK-R" panose="02020400000000000000" pitchFamily="18" charset="-128"/>
              </a:rPr>
              <a:t>１</a:t>
            </a:r>
            <a:r>
              <a:rPr lang="en-US" altLang="ja-JP" sz="2000" dirty="0">
                <a:solidFill>
                  <a:srgbClr val="E97132"/>
                </a:solidFill>
                <a:latin typeface="UD デジタル 教科書体 NK-R" panose="02020400000000000000" pitchFamily="18" charset="-128"/>
                <a:ea typeface="UD デジタル 教科書体 NK-R" panose="02020400000000000000" pitchFamily="18" charset="-128"/>
              </a:rPr>
              <a:t>,</a:t>
            </a:r>
            <a:r>
              <a:rPr lang="ja-JP" altLang="en-US" sz="2000" dirty="0">
                <a:solidFill>
                  <a:srgbClr val="E97132"/>
                </a:solidFill>
                <a:latin typeface="UD デジタル 教科書体 NK-R" panose="02020400000000000000" pitchFamily="18" charset="-128"/>
                <a:ea typeface="UD デジタル 教科書体 NK-R" panose="02020400000000000000" pitchFamily="18" charset="-128"/>
              </a:rPr>
              <a:t>５１０単位</a:t>
            </a:r>
            <a:r>
              <a:rPr lang="ja-JP" altLang="en-US" sz="2000" dirty="0">
                <a:latin typeface="UD デジタル 教科書体 NK-R" panose="02020400000000000000" pitchFamily="18" charset="-128"/>
                <a:ea typeface="UD デジタル 教科書体 NK-R" panose="02020400000000000000" pitchFamily="18" charset="-128"/>
              </a:rPr>
              <a:t>での請求となる</a:t>
            </a: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000" dirty="0">
              <a:latin typeface="UD デジタル 教科書体 NK-R" panose="02020400000000000000" pitchFamily="18" charset="-128"/>
              <a:ea typeface="UD デジタル 教科書体 NK-R" panose="02020400000000000000" pitchFamily="18" charset="-128"/>
            </a:endParaRPr>
          </a:p>
        </p:txBody>
      </p:sp>
      <p:sp>
        <p:nvSpPr>
          <p:cNvPr id="16" name="スライド番号プレースホルダー 15">
            <a:extLst>
              <a:ext uri="{FF2B5EF4-FFF2-40B4-BE49-F238E27FC236}">
                <a16:creationId xmlns:a16="http://schemas.microsoft.com/office/drawing/2014/main" id="{43A38F75-4644-5384-1E15-DA9A3B8DB2F8}"/>
              </a:ext>
            </a:extLst>
          </p:cNvPr>
          <p:cNvSpPr>
            <a:spLocks noGrp="1"/>
          </p:cNvSpPr>
          <p:nvPr>
            <p:ph type="sldNum" sz="quarter" idx="12"/>
          </p:nvPr>
        </p:nvSpPr>
        <p:spPr/>
        <p:txBody>
          <a:bodyPr/>
          <a:lstStyle/>
          <a:p>
            <a:fld id="{54695528-8602-40EC-ADB7-5785948D03CB}" type="slidenum">
              <a:rPr kumimoji="1" lang="ja-JP" altLang="en-US" smtClean="0"/>
              <a:t>30</a:t>
            </a:fld>
            <a:endParaRPr kumimoji="1" lang="ja-JP" altLang="en-US"/>
          </a:p>
        </p:txBody>
      </p:sp>
      <p:pic>
        <p:nvPicPr>
          <p:cNvPr id="2" name="図 1">
            <a:extLst>
              <a:ext uri="{FF2B5EF4-FFF2-40B4-BE49-F238E27FC236}">
                <a16:creationId xmlns:a16="http://schemas.microsoft.com/office/drawing/2014/main" id="{A94B1BC9-A167-2412-2D7B-B9B15D5A6550}"/>
              </a:ext>
            </a:extLst>
          </p:cNvPr>
          <p:cNvPicPr>
            <a:picLocks noChangeAspect="1"/>
          </p:cNvPicPr>
          <p:nvPr/>
        </p:nvPicPr>
        <p:blipFill>
          <a:blip r:embed="rId3"/>
          <a:stretch>
            <a:fillRect/>
          </a:stretch>
        </p:blipFill>
        <p:spPr>
          <a:xfrm>
            <a:off x="4232947" y="794115"/>
            <a:ext cx="7664053" cy="5447594"/>
          </a:xfrm>
          <a:prstGeom prst="rect">
            <a:avLst/>
          </a:prstGeom>
        </p:spPr>
      </p:pic>
      <p:grpSp>
        <p:nvGrpSpPr>
          <p:cNvPr id="7" name="グループ化 6">
            <a:extLst>
              <a:ext uri="{FF2B5EF4-FFF2-40B4-BE49-F238E27FC236}">
                <a16:creationId xmlns:a16="http://schemas.microsoft.com/office/drawing/2014/main" id="{8DA4E458-42B4-F4B6-D60E-BA52D7B81B5C}"/>
              </a:ext>
            </a:extLst>
          </p:cNvPr>
          <p:cNvGrpSpPr/>
          <p:nvPr/>
        </p:nvGrpSpPr>
        <p:grpSpPr>
          <a:xfrm>
            <a:off x="9726812" y="3565161"/>
            <a:ext cx="425776" cy="1582714"/>
            <a:chOff x="6928748" y="2949465"/>
            <a:chExt cx="425776" cy="1582714"/>
          </a:xfrm>
        </p:grpSpPr>
        <p:sp>
          <p:nvSpPr>
            <p:cNvPr id="19" name="フローチャート: 結合子 18">
              <a:extLst>
                <a:ext uri="{FF2B5EF4-FFF2-40B4-BE49-F238E27FC236}">
                  <a16:creationId xmlns:a16="http://schemas.microsoft.com/office/drawing/2014/main" id="{4DDBCC0E-3AE2-C1AD-047B-ED62E2DA635B}"/>
                </a:ext>
              </a:extLst>
            </p:cNvPr>
            <p:cNvSpPr/>
            <p:nvPr/>
          </p:nvSpPr>
          <p:spPr>
            <a:xfrm>
              <a:off x="6934844" y="2949465"/>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20" name="フローチャート: 結合子 19">
              <a:extLst>
                <a:ext uri="{FF2B5EF4-FFF2-40B4-BE49-F238E27FC236}">
                  <a16:creationId xmlns:a16="http://schemas.microsoft.com/office/drawing/2014/main" id="{3AED848F-8A67-A019-1ACB-235788804CF0}"/>
                </a:ext>
              </a:extLst>
            </p:cNvPr>
            <p:cNvSpPr/>
            <p:nvPr/>
          </p:nvSpPr>
          <p:spPr>
            <a:xfrm>
              <a:off x="6928748" y="4125993"/>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grpSp>
        <p:nvGrpSpPr>
          <p:cNvPr id="22" name="グループ化 21">
            <a:extLst>
              <a:ext uri="{FF2B5EF4-FFF2-40B4-BE49-F238E27FC236}">
                <a16:creationId xmlns:a16="http://schemas.microsoft.com/office/drawing/2014/main" id="{1C9817C3-9B78-31ED-5F9B-6876997BCB39}"/>
              </a:ext>
            </a:extLst>
          </p:cNvPr>
          <p:cNvGrpSpPr/>
          <p:nvPr/>
        </p:nvGrpSpPr>
        <p:grpSpPr>
          <a:xfrm>
            <a:off x="6941937" y="2952513"/>
            <a:ext cx="425776" cy="1607098"/>
            <a:chOff x="6928748" y="2949465"/>
            <a:chExt cx="425776" cy="1607098"/>
          </a:xfrm>
        </p:grpSpPr>
        <p:sp>
          <p:nvSpPr>
            <p:cNvPr id="23" name="フローチャート: 結合子 22">
              <a:extLst>
                <a:ext uri="{FF2B5EF4-FFF2-40B4-BE49-F238E27FC236}">
                  <a16:creationId xmlns:a16="http://schemas.microsoft.com/office/drawing/2014/main" id="{931E81BB-371E-1A86-F835-169EE00D6E33}"/>
                </a:ext>
              </a:extLst>
            </p:cNvPr>
            <p:cNvSpPr/>
            <p:nvPr/>
          </p:nvSpPr>
          <p:spPr>
            <a:xfrm>
              <a:off x="6934844" y="2949465"/>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緩</a:t>
              </a:r>
            </a:p>
          </p:txBody>
        </p:sp>
        <p:sp>
          <p:nvSpPr>
            <p:cNvPr id="24" name="フローチャート: 結合子 23">
              <a:extLst>
                <a:ext uri="{FF2B5EF4-FFF2-40B4-BE49-F238E27FC236}">
                  <a16:creationId xmlns:a16="http://schemas.microsoft.com/office/drawing/2014/main" id="{D672EE29-2B4D-B119-82B2-E8322B8E6FC4}"/>
                </a:ext>
              </a:extLst>
            </p:cNvPr>
            <p:cNvSpPr/>
            <p:nvPr/>
          </p:nvSpPr>
          <p:spPr>
            <a:xfrm>
              <a:off x="6928748" y="4150377"/>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緩</a:t>
              </a:r>
            </a:p>
          </p:txBody>
        </p:sp>
      </p:grpSp>
    </p:spTree>
    <p:extLst>
      <p:ext uri="{BB962C8B-B14F-4D97-AF65-F5344CB8AC3E}">
        <p14:creationId xmlns:p14="http://schemas.microsoft.com/office/powerpoint/2010/main" val="2307126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2303E667-04D5-D356-6536-61755DEA8FC4}"/>
              </a:ext>
            </a:extLst>
          </p:cNvPr>
          <p:cNvGrpSpPr/>
          <p:nvPr/>
        </p:nvGrpSpPr>
        <p:grpSpPr>
          <a:xfrm>
            <a:off x="0" y="51361"/>
            <a:ext cx="3582443" cy="627528"/>
            <a:chOff x="0" y="51361"/>
            <a:chExt cx="4446741" cy="627528"/>
          </a:xfrm>
        </p:grpSpPr>
        <p:sp>
          <p:nvSpPr>
            <p:cNvPr id="5" name="コンテンツ プレースホルダー 2">
              <a:extLst>
                <a:ext uri="{FF2B5EF4-FFF2-40B4-BE49-F238E27FC236}">
                  <a16:creationId xmlns:a16="http://schemas.microsoft.com/office/drawing/2014/main" id="{3D91F7BB-D7A1-F6BE-6DB1-1FCBE628A5E2}"/>
                </a:ext>
              </a:extLst>
            </p:cNvPr>
            <p:cNvSpPr txBox="1">
              <a:spLocks/>
            </p:cNvSpPr>
            <p:nvPr/>
          </p:nvSpPr>
          <p:spPr>
            <a:xfrm>
              <a:off x="1" y="51361"/>
              <a:ext cx="4446740" cy="627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４．利用と請求方法について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6" name="直線コネクタ 5">
              <a:extLst>
                <a:ext uri="{FF2B5EF4-FFF2-40B4-BE49-F238E27FC236}">
                  <a16:creationId xmlns:a16="http://schemas.microsoft.com/office/drawing/2014/main" id="{678B4D97-4384-B0B6-1997-D9392744D151}"/>
                </a:ext>
              </a:extLst>
            </p:cNvPr>
            <p:cNvCxnSpPr>
              <a:cxnSpLocks/>
            </p:cNvCxnSpPr>
            <p:nvPr/>
          </p:nvCxnSpPr>
          <p:spPr>
            <a:xfrm>
              <a:off x="0" y="429195"/>
              <a:ext cx="4275714"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3" name="コンテンツ プレースホルダー 2">
            <a:extLst>
              <a:ext uri="{FF2B5EF4-FFF2-40B4-BE49-F238E27FC236}">
                <a16:creationId xmlns:a16="http://schemas.microsoft.com/office/drawing/2014/main" id="{CE5B6D75-85B4-9FDE-1BDD-7A8113940D35}"/>
              </a:ext>
            </a:extLst>
          </p:cNvPr>
          <p:cNvSpPr txBox="1">
            <a:spLocks/>
          </p:cNvSpPr>
          <p:nvPr/>
        </p:nvSpPr>
        <p:spPr>
          <a:xfrm>
            <a:off x="295000" y="1085995"/>
            <a:ext cx="4141534" cy="4950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（例３－</a:t>
            </a:r>
            <a:r>
              <a:rPr lang="en-US" altLang="ja-JP" sz="3600" dirty="0">
                <a:latin typeface="UD デジタル 教科書体 NK-R" panose="02020400000000000000" pitchFamily="18" charset="-128"/>
                <a:ea typeface="UD デジタル 教科書体 NK-R" panose="02020400000000000000" pitchFamily="18" charset="-128"/>
              </a:rPr>
              <a:t>2</a:t>
            </a:r>
            <a:r>
              <a:rPr lang="ja-JP" altLang="en-US" sz="3600" dirty="0">
                <a:latin typeface="UD デジタル 教科書体 NK-R" panose="02020400000000000000" pitchFamily="18" charset="-128"/>
                <a:ea typeface="UD デジタル 教科書体 NK-R" panose="02020400000000000000" pitchFamily="18" charset="-128"/>
              </a:rPr>
              <a:t>）</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〇状態像</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・要支援１</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〇予定</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・週１回程度</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・従前相当通所型</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サービス（異なる事業所</a:t>
            </a:r>
            <a:r>
              <a:rPr lang="en-US" altLang="ja-JP" sz="3600" dirty="0">
                <a:latin typeface="UD デジタル 教科書体 NK-R" panose="02020400000000000000" pitchFamily="18" charset="-128"/>
                <a:ea typeface="UD デジタル 教科書体 NK-R" panose="02020400000000000000" pitchFamily="18" charset="-128"/>
              </a:rPr>
              <a:t>2</a:t>
            </a:r>
            <a:r>
              <a:rPr lang="ja-JP" altLang="en-US" sz="3600" dirty="0">
                <a:latin typeface="UD デジタル 教科書体 NK-R" panose="02020400000000000000" pitchFamily="18" charset="-128"/>
                <a:ea typeface="UD デジタル 教科書体 NK-R" panose="02020400000000000000" pitchFamily="18" charset="-128"/>
              </a:rPr>
              <a:t>回ずつ）</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3600" dirty="0">
              <a:solidFill>
                <a:srgbClr val="E97132"/>
              </a:solidFill>
              <a:latin typeface="UD デジタル 教科書体 NK-R" panose="02020400000000000000" pitchFamily="18" charset="-128"/>
              <a:ea typeface="UD デジタル 教科書体 NK-R" panose="02020400000000000000" pitchFamily="18" charset="-128"/>
            </a:endParaRPr>
          </a:p>
        </p:txBody>
      </p:sp>
      <p:sp>
        <p:nvSpPr>
          <p:cNvPr id="16" name="スライド番号プレースホルダー 15">
            <a:extLst>
              <a:ext uri="{FF2B5EF4-FFF2-40B4-BE49-F238E27FC236}">
                <a16:creationId xmlns:a16="http://schemas.microsoft.com/office/drawing/2014/main" id="{43A38F75-4644-5384-1E15-DA9A3B8DB2F8}"/>
              </a:ext>
            </a:extLst>
          </p:cNvPr>
          <p:cNvSpPr>
            <a:spLocks noGrp="1"/>
          </p:cNvSpPr>
          <p:nvPr>
            <p:ph type="sldNum" sz="quarter" idx="12"/>
          </p:nvPr>
        </p:nvSpPr>
        <p:spPr/>
        <p:txBody>
          <a:bodyPr/>
          <a:lstStyle/>
          <a:p>
            <a:fld id="{54695528-8602-40EC-ADB7-5785948D03CB}" type="slidenum">
              <a:rPr kumimoji="1" lang="ja-JP" altLang="en-US" smtClean="0"/>
              <a:t>31</a:t>
            </a:fld>
            <a:endParaRPr kumimoji="1" lang="ja-JP" altLang="en-US"/>
          </a:p>
        </p:txBody>
      </p:sp>
      <p:sp>
        <p:nvSpPr>
          <p:cNvPr id="7" name="コンテンツ プレースホルダー 2">
            <a:extLst>
              <a:ext uri="{FF2B5EF4-FFF2-40B4-BE49-F238E27FC236}">
                <a16:creationId xmlns:a16="http://schemas.microsoft.com/office/drawing/2014/main" id="{E741329F-7FA1-01E6-F276-C6AD34BB8A2C}"/>
              </a:ext>
            </a:extLst>
          </p:cNvPr>
          <p:cNvSpPr txBox="1">
            <a:spLocks/>
          </p:cNvSpPr>
          <p:nvPr/>
        </p:nvSpPr>
        <p:spPr>
          <a:xfrm>
            <a:off x="6837469" y="4034705"/>
            <a:ext cx="758607" cy="751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4000" dirty="0">
              <a:solidFill>
                <a:srgbClr val="FF0000"/>
              </a:solidFill>
              <a:latin typeface="UD デジタル 教科書体 NK-R" panose="02020400000000000000" pitchFamily="18" charset="-128"/>
              <a:ea typeface="UD デジタル 教科書体 NK-R" panose="02020400000000000000" pitchFamily="18" charset="-128"/>
            </a:endParaRPr>
          </a:p>
        </p:txBody>
      </p:sp>
      <p:pic>
        <p:nvPicPr>
          <p:cNvPr id="11" name="図 10">
            <a:extLst>
              <a:ext uri="{FF2B5EF4-FFF2-40B4-BE49-F238E27FC236}">
                <a16:creationId xmlns:a16="http://schemas.microsoft.com/office/drawing/2014/main" id="{704526BA-2F78-E706-358A-C1DA63CC5E89}"/>
              </a:ext>
            </a:extLst>
          </p:cNvPr>
          <p:cNvPicPr>
            <a:picLocks noChangeAspect="1"/>
          </p:cNvPicPr>
          <p:nvPr/>
        </p:nvPicPr>
        <p:blipFill>
          <a:blip r:embed="rId3"/>
          <a:stretch>
            <a:fillRect/>
          </a:stretch>
        </p:blipFill>
        <p:spPr>
          <a:xfrm>
            <a:off x="4232947" y="794115"/>
            <a:ext cx="7664053" cy="5447594"/>
          </a:xfrm>
          <a:prstGeom prst="rect">
            <a:avLst/>
          </a:prstGeom>
        </p:spPr>
      </p:pic>
      <p:grpSp>
        <p:nvGrpSpPr>
          <p:cNvPr id="14" name="グループ化 13">
            <a:extLst>
              <a:ext uri="{FF2B5EF4-FFF2-40B4-BE49-F238E27FC236}">
                <a16:creationId xmlns:a16="http://schemas.microsoft.com/office/drawing/2014/main" id="{3EE9AFF8-4CF3-26DD-558F-16C2FF538EDE}"/>
              </a:ext>
            </a:extLst>
          </p:cNvPr>
          <p:cNvGrpSpPr/>
          <p:nvPr/>
        </p:nvGrpSpPr>
        <p:grpSpPr>
          <a:xfrm>
            <a:off x="9726812" y="3565161"/>
            <a:ext cx="425776" cy="1582714"/>
            <a:chOff x="6928748" y="2949465"/>
            <a:chExt cx="425776" cy="1582714"/>
          </a:xfrm>
        </p:grpSpPr>
        <p:sp>
          <p:nvSpPr>
            <p:cNvPr id="15" name="フローチャート: 結合子 14">
              <a:extLst>
                <a:ext uri="{FF2B5EF4-FFF2-40B4-BE49-F238E27FC236}">
                  <a16:creationId xmlns:a16="http://schemas.microsoft.com/office/drawing/2014/main" id="{21FEE89C-579F-B855-4DC5-4A943ED3D916}"/>
                </a:ext>
              </a:extLst>
            </p:cNvPr>
            <p:cNvSpPr/>
            <p:nvPr/>
          </p:nvSpPr>
          <p:spPr>
            <a:xfrm>
              <a:off x="6934844" y="2949465"/>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E97132"/>
                  </a:solidFill>
                </a:rPr>
                <a:t>B</a:t>
              </a:r>
              <a:endParaRPr kumimoji="1" lang="ja-JP" altLang="en-US" dirty="0">
                <a:solidFill>
                  <a:srgbClr val="E97132"/>
                </a:solidFill>
              </a:endParaRPr>
            </a:p>
          </p:txBody>
        </p:sp>
        <p:sp>
          <p:nvSpPr>
            <p:cNvPr id="26" name="フローチャート: 結合子 25">
              <a:extLst>
                <a:ext uri="{FF2B5EF4-FFF2-40B4-BE49-F238E27FC236}">
                  <a16:creationId xmlns:a16="http://schemas.microsoft.com/office/drawing/2014/main" id="{66F5D538-5707-8BC7-5501-1FB1E8E5BF97}"/>
                </a:ext>
              </a:extLst>
            </p:cNvPr>
            <p:cNvSpPr/>
            <p:nvPr/>
          </p:nvSpPr>
          <p:spPr>
            <a:xfrm>
              <a:off x="6928748" y="4125993"/>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E97132"/>
                  </a:solidFill>
                </a:rPr>
                <a:t>B</a:t>
              </a:r>
            </a:p>
          </p:txBody>
        </p:sp>
      </p:grpSp>
      <p:grpSp>
        <p:nvGrpSpPr>
          <p:cNvPr id="27" name="グループ化 26">
            <a:extLst>
              <a:ext uri="{FF2B5EF4-FFF2-40B4-BE49-F238E27FC236}">
                <a16:creationId xmlns:a16="http://schemas.microsoft.com/office/drawing/2014/main" id="{5CAF9284-898E-2D98-EB36-570D15C3ECCE}"/>
              </a:ext>
            </a:extLst>
          </p:cNvPr>
          <p:cNvGrpSpPr/>
          <p:nvPr/>
        </p:nvGrpSpPr>
        <p:grpSpPr>
          <a:xfrm>
            <a:off x="6928748" y="2949465"/>
            <a:ext cx="425776" cy="1607098"/>
            <a:chOff x="6928748" y="2949465"/>
            <a:chExt cx="425776" cy="1607098"/>
          </a:xfrm>
        </p:grpSpPr>
        <p:sp>
          <p:nvSpPr>
            <p:cNvPr id="28" name="フローチャート: 結合子 27">
              <a:extLst>
                <a:ext uri="{FF2B5EF4-FFF2-40B4-BE49-F238E27FC236}">
                  <a16:creationId xmlns:a16="http://schemas.microsoft.com/office/drawing/2014/main" id="{93A43DDD-7F73-5C10-E609-60336B4BA5CF}"/>
                </a:ext>
              </a:extLst>
            </p:cNvPr>
            <p:cNvSpPr/>
            <p:nvPr/>
          </p:nvSpPr>
          <p:spPr>
            <a:xfrm>
              <a:off x="6934844" y="2949465"/>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E97132"/>
                  </a:solidFill>
                </a:rPr>
                <a:t>A</a:t>
              </a:r>
              <a:endParaRPr kumimoji="1" lang="ja-JP" altLang="en-US" dirty="0">
                <a:solidFill>
                  <a:srgbClr val="E97132"/>
                </a:solidFill>
              </a:endParaRPr>
            </a:p>
          </p:txBody>
        </p:sp>
        <p:sp>
          <p:nvSpPr>
            <p:cNvPr id="29" name="フローチャート: 結合子 28">
              <a:extLst>
                <a:ext uri="{FF2B5EF4-FFF2-40B4-BE49-F238E27FC236}">
                  <a16:creationId xmlns:a16="http://schemas.microsoft.com/office/drawing/2014/main" id="{488F2879-E84A-4600-0150-5EA534A7A75D}"/>
                </a:ext>
              </a:extLst>
            </p:cNvPr>
            <p:cNvSpPr/>
            <p:nvPr/>
          </p:nvSpPr>
          <p:spPr>
            <a:xfrm>
              <a:off x="6928748" y="4150377"/>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E97132"/>
                  </a:solidFill>
                </a:rPr>
                <a:t>A</a:t>
              </a:r>
              <a:endParaRPr kumimoji="1" lang="ja-JP" altLang="en-US" dirty="0">
                <a:solidFill>
                  <a:srgbClr val="E97132"/>
                </a:solidFill>
              </a:endParaRPr>
            </a:p>
          </p:txBody>
        </p:sp>
      </p:grpSp>
    </p:spTree>
    <p:extLst>
      <p:ext uri="{BB962C8B-B14F-4D97-AF65-F5344CB8AC3E}">
        <p14:creationId xmlns:p14="http://schemas.microsoft.com/office/powerpoint/2010/main" val="2962315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1FC3A384-E524-C620-6C4A-C139197EC126}"/>
              </a:ext>
            </a:extLst>
          </p:cNvPr>
          <p:cNvPicPr>
            <a:picLocks noChangeAspect="1"/>
          </p:cNvPicPr>
          <p:nvPr/>
        </p:nvPicPr>
        <p:blipFill>
          <a:blip r:embed="rId3"/>
          <a:stretch>
            <a:fillRect/>
          </a:stretch>
        </p:blipFill>
        <p:spPr>
          <a:xfrm>
            <a:off x="4232947" y="794115"/>
            <a:ext cx="7664053" cy="5447594"/>
          </a:xfrm>
          <a:prstGeom prst="rect">
            <a:avLst/>
          </a:prstGeom>
        </p:spPr>
      </p:pic>
      <p:grpSp>
        <p:nvGrpSpPr>
          <p:cNvPr id="4" name="グループ化 3">
            <a:extLst>
              <a:ext uri="{FF2B5EF4-FFF2-40B4-BE49-F238E27FC236}">
                <a16:creationId xmlns:a16="http://schemas.microsoft.com/office/drawing/2014/main" id="{2303E667-04D5-D356-6536-61755DEA8FC4}"/>
              </a:ext>
            </a:extLst>
          </p:cNvPr>
          <p:cNvGrpSpPr/>
          <p:nvPr/>
        </p:nvGrpSpPr>
        <p:grpSpPr>
          <a:xfrm>
            <a:off x="0" y="51361"/>
            <a:ext cx="3582443" cy="627528"/>
            <a:chOff x="0" y="51361"/>
            <a:chExt cx="4446741" cy="627528"/>
          </a:xfrm>
        </p:grpSpPr>
        <p:sp>
          <p:nvSpPr>
            <p:cNvPr id="5" name="コンテンツ プレースホルダー 2">
              <a:extLst>
                <a:ext uri="{FF2B5EF4-FFF2-40B4-BE49-F238E27FC236}">
                  <a16:creationId xmlns:a16="http://schemas.microsoft.com/office/drawing/2014/main" id="{3D91F7BB-D7A1-F6BE-6DB1-1FCBE628A5E2}"/>
                </a:ext>
              </a:extLst>
            </p:cNvPr>
            <p:cNvSpPr txBox="1">
              <a:spLocks/>
            </p:cNvSpPr>
            <p:nvPr/>
          </p:nvSpPr>
          <p:spPr>
            <a:xfrm>
              <a:off x="1" y="51361"/>
              <a:ext cx="4446740" cy="627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４．利用と請求方法について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6" name="直線コネクタ 5">
              <a:extLst>
                <a:ext uri="{FF2B5EF4-FFF2-40B4-BE49-F238E27FC236}">
                  <a16:creationId xmlns:a16="http://schemas.microsoft.com/office/drawing/2014/main" id="{678B4D97-4384-B0B6-1997-D9392744D151}"/>
                </a:ext>
              </a:extLst>
            </p:cNvPr>
            <p:cNvCxnSpPr>
              <a:cxnSpLocks/>
            </p:cNvCxnSpPr>
            <p:nvPr/>
          </p:nvCxnSpPr>
          <p:spPr>
            <a:xfrm>
              <a:off x="0" y="429195"/>
              <a:ext cx="4275714"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16" name="スライド番号プレースホルダー 15">
            <a:extLst>
              <a:ext uri="{FF2B5EF4-FFF2-40B4-BE49-F238E27FC236}">
                <a16:creationId xmlns:a16="http://schemas.microsoft.com/office/drawing/2014/main" id="{43A38F75-4644-5384-1E15-DA9A3B8DB2F8}"/>
              </a:ext>
            </a:extLst>
          </p:cNvPr>
          <p:cNvSpPr>
            <a:spLocks noGrp="1"/>
          </p:cNvSpPr>
          <p:nvPr>
            <p:ph type="sldNum" sz="quarter" idx="12"/>
          </p:nvPr>
        </p:nvSpPr>
        <p:spPr/>
        <p:txBody>
          <a:bodyPr/>
          <a:lstStyle/>
          <a:p>
            <a:fld id="{54695528-8602-40EC-ADB7-5785948D03CB}" type="slidenum">
              <a:rPr kumimoji="1" lang="ja-JP" altLang="en-US" smtClean="0"/>
              <a:t>32</a:t>
            </a:fld>
            <a:endParaRPr kumimoji="1" lang="ja-JP" altLang="en-US"/>
          </a:p>
        </p:txBody>
      </p:sp>
      <p:sp>
        <p:nvSpPr>
          <p:cNvPr id="3" name="コンテンツ プレースホルダー 2">
            <a:extLst>
              <a:ext uri="{FF2B5EF4-FFF2-40B4-BE49-F238E27FC236}">
                <a16:creationId xmlns:a16="http://schemas.microsoft.com/office/drawing/2014/main" id="{CE5B6D75-85B4-9FDE-1BDD-7A8113940D35}"/>
              </a:ext>
            </a:extLst>
          </p:cNvPr>
          <p:cNvSpPr txBox="1">
            <a:spLocks/>
          </p:cNvSpPr>
          <p:nvPr/>
        </p:nvSpPr>
        <p:spPr>
          <a:xfrm>
            <a:off x="227325" y="971354"/>
            <a:ext cx="4200045" cy="52703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（例３</a:t>
            </a:r>
            <a:r>
              <a:rPr lang="en-US" altLang="ja-JP" sz="3600" dirty="0">
                <a:latin typeface="UD デジタル 教科書体 NK-R" panose="02020400000000000000" pitchFamily="18" charset="-128"/>
                <a:ea typeface="UD デジタル 教科書体 NK-R" panose="02020400000000000000" pitchFamily="18" charset="-128"/>
              </a:rPr>
              <a:t>-</a:t>
            </a:r>
            <a:r>
              <a:rPr lang="ja-JP" altLang="en-US" sz="3600" dirty="0">
                <a:latin typeface="UD デジタル 教科書体 NK-R" panose="02020400000000000000" pitchFamily="18" charset="-128"/>
                <a:ea typeface="UD デジタル 教科書体 NK-R" panose="02020400000000000000" pitchFamily="18" charset="-128"/>
              </a:rPr>
              <a:t>２）</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3600" dirty="0">
              <a:solidFill>
                <a:srgbClr val="E97132"/>
              </a:solidFill>
              <a:latin typeface="UD デジタル 教科書体 NK-R" panose="02020400000000000000" pitchFamily="18" charset="-128"/>
              <a:ea typeface="UD デジタル 教科書体 NK-R" panose="02020400000000000000" pitchFamily="18" charset="-128"/>
            </a:endParaRPr>
          </a:p>
          <a:p>
            <a:pPr marL="0" indent="0">
              <a:buNone/>
            </a:pPr>
            <a:r>
              <a:rPr lang="en-US" altLang="ja-JP" sz="2400" dirty="0">
                <a:latin typeface="UD デジタル 教科書体 NK-R" panose="02020400000000000000" pitchFamily="18" charset="-128"/>
                <a:ea typeface="UD デジタル 教科書体 NK-R" panose="02020400000000000000" pitchFamily="18" charset="-128"/>
              </a:rPr>
              <a:t>〈A</a:t>
            </a:r>
            <a:r>
              <a:rPr lang="ja-JP" altLang="en-US" sz="2400" dirty="0">
                <a:latin typeface="UD デジタル 教科書体 NK-R" panose="02020400000000000000" pitchFamily="18" charset="-128"/>
                <a:ea typeface="UD デジタル 教科書体 NK-R" panose="02020400000000000000" pitchFamily="18" charset="-128"/>
              </a:rPr>
              <a:t>事業所</a:t>
            </a:r>
            <a:r>
              <a:rPr lang="en-US" altLang="ja-JP" sz="2400" dirty="0">
                <a:latin typeface="UD デジタル 教科書体 NK-R" panose="02020400000000000000" pitchFamily="18" charset="-128"/>
                <a:ea typeface="UD デジタル 教科書体 NK-R" panose="02020400000000000000" pitchFamily="18" charset="-128"/>
              </a:rPr>
              <a:t>〉</a:t>
            </a: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従前相当サービス（</a:t>
            </a:r>
            <a:r>
              <a:rPr lang="en-US" altLang="ja-JP" sz="2400" dirty="0">
                <a:latin typeface="UD デジタル 教科書体 NK-R" panose="02020400000000000000" pitchFamily="18" charset="-128"/>
                <a:ea typeface="UD デジタル 教科書体 NK-R" panose="02020400000000000000" pitchFamily="18" charset="-128"/>
              </a:rPr>
              <a:t>2</a:t>
            </a:r>
            <a:r>
              <a:rPr lang="ja-JP" altLang="en-US" sz="2400" dirty="0">
                <a:latin typeface="UD デジタル 教科書体 NK-R" panose="02020400000000000000" pitchFamily="18" charset="-128"/>
                <a:ea typeface="UD デジタル 教科書体 NK-R" panose="02020400000000000000" pitchFamily="18" charset="-128"/>
              </a:rPr>
              <a:t>回）</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a:t>
            </a:r>
            <a:r>
              <a:rPr lang="en-US" altLang="ja-JP" sz="2400" dirty="0">
                <a:latin typeface="UD デジタル 教科書体 NK-R" panose="02020400000000000000" pitchFamily="18" charset="-128"/>
                <a:ea typeface="UD デジタル 教科書体 NK-R" panose="02020400000000000000" pitchFamily="18" charset="-128"/>
              </a:rPr>
              <a:t>436</a:t>
            </a:r>
            <a:r>
              <a:rPr lang="ja-JP" altLang="en-US" sz="2400" dirty="0">
                <a:latin typeface="UD デジタル 教科書体 NK-R" panose="02020400000000000000" pitchFamily="18" charset="-128"/>
                <a:ea typeface="UD デジタル 教科書体 NK-R" panose="02020400000000000000" pitchFamily="18" charset="-128"/>
              </a:rPr>
              <a:t>単位</a:t>
            </a:r>
            <a:r>
              <a:rPr lang="en-US" altLang="ja-JP" sz="2400" dirty="0">
                <a:latin typeface="UD デジタル 教科書体 NK-R" panose="02020400000000000000" pitchFamily="18" charset="-128"/>
                <a:ea typeface="UD デジタル 教科書体 NK-R" panose="02020400000000000000" pitchFamily="18" charset="-128"/>
              </a:rPr>
              <a:t>×</a:t>
            </a:r>
            <a:r>
              <a:rPr lang="ja-JP" altLang="en-US" sz="2400" dirty="0">
                <a:latin typeface="UD デジタル 教科書体 NK-R" panose="02020400000000000000" pitchFamily="18" charset="-128"/>
                <a:ea typeface="UD デジタル 教科書体 NK-R" panose="02020400000000000000" pitchFamily="18" charset="-128"/>
              </a:rPr>
              <a:t>２回＝８７２単位</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en-US" altLang="ja-JP" sz="2400" dirty="0">
                <a:latin typeface="UD デジタル 教科書体 NK-R" panose="02020400000000000000" pitchFamily="18" charset="-128"/>
                <a:ea typeface="UD デジタル 教科書体 NK-R" panose="02020400000000000000" pitchFamily="18" charset="-128"/>
              </a:rPr>
              <a:t>〈B</a:t>
            </a:r>
            <a:r>
              <a:rPr lang="ja-JP" altLang="en-US" sz="2400" dirty="0">
                <a:latin typeface="UD デジタル 教科書体 NK-R" panose="02020400000000000000" pitchFamily="18" charset="-128"/>
                <a:ea typeface="UD デジタル 教科書体 NK-R" panose="02020400000000000000" pitchFamily="18" charset="-128"/>
              </a:rPr>
              <a:t>事業所</a:t>
            </a:r>
            <a:r>
              <a:rPr lang="en-US" altLang="ja-JP" sz="2400" dirty="0">
                <a:latin typeface="UD デジタル 教科書体 NK-R" panose="02020400000000000000" pitchFamily="18" charset="-128"/>
                <a:ea typeface="UD デジタル 教科書体 NK-R" panose="02020400000000000000" pitchFamily="18" charset="-128"/>
              </a:rPr>
              <a:t>〉</a:t>
            </a: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従前相当サービス（</a:t>
            </a:r>
            <a:r>
              <a:rPr lang="en-US" altLang="ja-JP" sz="2400" dirty="0">
                <a:latin typeface="UD デジタル 教科書体 NK-R" panose="02020400000000000000" pitchFamily="18" charset="-128"/>
                <a:ea typeface="UD デジタル 教科書体 NK-R" panose="02020400000000000000" pitchFamily="18" charset="-128"/>
              </a:rPr>
              <a:t>2</a:t>
            </a:r>
            <a:r>
              <a:rPr lang="ja-JP" altLang="en-US" sz="2400" dirty="0">
                <a:latin typeface="UD デジタル 教科書体 NK-R" panose="02020400000000000000" pitchFamily="18" charset="-128"/>
                <a:ea typeface="UD デジタル 教科書体 NK-R" panose="02020400000000000000" pitchFamily="18" charset="-128"/>
              </a:rPr>
              <a:t>回）</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a:t>
            </a:r>
            <a:r>
              <a:rPr lang="en-US" altLang="ja-JP" sz="2400" dirty="0">
                <a:latin typeface="UD デジタル 教科書体 NK-R" panose="02020400000000000000" pitchFamily="18" charset="-128"/>
                <a:ea typeface="UD デジタル 教科書体 NK-R" panose="02020400000000000000" pitchFamily="18" charset="-128"/>
              </a:rPr>
              <a:t>436</a:t>
            </a:r>
            <a:r>
              <a:rPr lang="ja-JP" altLang="en-US" sz="2400" dirty="0">
                <a:latin typeface="UD デジタル 教科書体 NK-R" panose="02020400000000000000" pitchFamily="18" charset="-128"/>
                <a:ea typeface="UD デジタル 教科書体 NK-R" panose="02020400000000000000" pitchFamily="18" charset="-128"/>
              </a:rPr>
              <a:t>単位</a:t>
            </a:r>
            <a:r>
              <a:rPr lang="en-US" altLang="ja-JP" sz="2400" dirty="0">
                <a:latin typeface="UD デジタル 教科書体 NK-R" panose="02020400000000000000" pitchFamily="18" charset="-128"/>
                <a:ea typeface="UD デジタル 教科書体 NK-R" panose="02020400000000000000" pitchFamily="18" charset="-128"/>
              </a:rPr>
              <a:t>×</a:t>
            </a:r>
            <a:r>
              <a:rPr lang="ja-JP" altLang="en-US" sz="2400" dirty="0">
                <a:latin typeface="UD デジタル 教科書体 NK-R" panose="02020400000000000000" pitchFamily="18" charset="-128"/>
                <a:ea typeface="UD デジタル 教科書体 NK-R" panose="02020400000000000000" pitchFamily="18" charset="-128"/>
              </a:rPr>
              <a:t>２回＝８７２単位</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それぞれの事業所</a:t>
            </a:r>
            <a:r>
              <a:rPr lang="ja-JP" altLang="en-US" sz="2400" dirty="0">
                <a:latin typeface="UD デジタル 教科書体 NK-R" panose="02020400000000000000" pitchFamily="18" charset="-128"/>
                <a:ea typeface="UD デジタル 教科書体 NK-R" panose="02020400000000000000" pitchFamily="18" charset="-128"/>
              </a:rPr>
              <a:t>に</a:t>
            </a:r>
            <a:r>
              <a:rPr lang="en-US" altLang="ja-JP" sz="2400" dirty="0">
                <a:solidFill>
                  <a:srgbClr val="E97132"/>
                </a:solidFill>
                <a:latin typeface="UD デジタル 教科書体 NK-R" panose="02020400000000000000" pitchFamily="18" charset="-128"/>
                <a:ea typeface="UD デジタル 教科書体 NK-R" panose="02020400000000000000" pitchFamily="18" charset="-128"/>
              </a:rPr>
              <a:t>2</a:t>
            </a: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回分ずつ</a:t>
            </a:r>
            <a:r>
              <a:rPr lang="ja-JP" altLang="en-US" sz="2400" dirty="0">
                <a:latin typeface="UD デジタル 教科書体 NK-R" panose="02020400000000000000" pitchFamily="18" charset="-128"/>
                <a:ea typeface="UD デジタル 教科書体 NK-R" panose="02020400000000000000" pitchFamily="18" charset="-128"/>
              </a:rPr>
              <a:t>報酬の支払い</a:t>
            </a:r>
            <a:endParaRPr lang="en-US" altLang="ja-JP" sz="2400" dirty="0">
              <a:latin typeface="UD デジタル 教科書体 NK-R" panose="02020400000000000000" pitchFamily="18" charset="-128"/>
              <a:ea typeface="UD デジタル 教科書体 NK-R" panose="02020400000000000000" pitchFamily="18" charset="-128"/>
            </a:endParaRPr>
          </a:p>
        </p:txBody>
      </p:sp>
      <p:grpSp>
        <p:nvGrpSpPr>
          <p:cNvPr id="9" name="グループ化 8">
            <a:extLst>
              <a:ext uri="{FF2B5EF4-FFF2-40B4-BE49-F238E27FC236}">
                <a16:creationId xmlns:a16="http://schemas.microsoft.com/office/drawing/2014/main" id="{6E245357-7052-6680-4032-5ADAE364EF1A}"/>
              </a:ext>
            </a:extLst>
          </p:cNvPr>
          <p:cNvGrpSpPr/>
          <p:nvPr/>
        </p:nvGrpSpPr>
        <p:grpSpPr>
          <a:xfrm>
            <a:off x="9726812" y="3565161"/>
            <a:ext cx="425776" cy="1582714"/>
            <a:chOff x="6928748" y="2949465"/>
            <a:chExt cx="425776" cy="1582714"/>
          </a:xfrm>
        </p:grpSpPr>
        <p:sp>
          <p:nvSpPr>
            <p:cNvPr id="10" name="フローチャート: 結合子 9">
              <a:extLst>
                <a:ext uri="{FF2B5EF4-FFF2-40B4-BE49-F238E27FC236}">
                  <a16:creationId xmlns:a16="http://schemas.microsoft.com/office/drawing/2014/main" id="{5655FEC0-796E-AE92-DF8A-59CE1E04A7A0}"/>
                </a:ext>
              </a:extLst>
            </p:cNvPr>
            <p:cNvSpPr/>
            <p:nvPr/>
          </p:nvSpPr>
          <p:spPr>
            <a:xfrm>
              <a:off x="6934844" y="2949465"/>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E97132"/>
                  </a:solidFill>
                </a:rPr>
                <a:t>B</a:t>
              </a:r>
              <a:endParaRPr kumimoji="1" lang="ja-JP" altLang="en-US" dirty="0">
                <a:solidFill>
                  <a:srgbClr val="E97132"/>
                </a:solidFill>
              </a:endParaRPr>
            </a:p>
          </p:txBody>
        </p:sp>
        <p:sp>
          <p:nvSpPr>
            <p:cNvPr id="11" name="フローチャート: 結合子 10">
              <a:extLst>
                <a:ext uri="{FF2B5EF4-FFF2-40B4-BE49-F238E27FC236}">
                  <a16:creationId xmlns:a16="http://schemas.microsoft.com/office/drawing/2014/main" id="{0AC77D77-74DF-4D88-31B7-3B6A661A38BD}"/>
                </a:ext>
              </a:extLst>
            </p:cNvPr>
            <p:cNvSpPr/>
            <p:nvPr/>
          </p:nvSpPr>
          <p:spPr>
            <a:xfrm>
              <a:off x="6928748" y="4125993"/>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E97132"/>
                  </a:solidFill>
                </a:rPr>
                <a:t>B</a:t>
              </a:r>
            </a:p>
          </p:txBody>
        </p:sp>
      </p:grpSp>
      <p:grpSp>
        <p:nvGrpSpPr>
          <p:cNvPr id="12" name="グループ化 11">
            <a:extLst>
              <a:ext uri="{FF2B5EF4-FFF2-40B4-BE49-F238E27FC236}">
                <a16:creationId xmlns:a16="http://schemas.microsoft.com/office/drawing/2014/main" id="{D619ABA1-6C20-74A3-8A92-696B195491A0}"/>
              </a:ext>
            </a:extLst>
          </p:cNvPr>
          <p:cNvGrpSpPr/>
          <p:nvPr/>
        </p:nvGrpSpPr>
        <p:grpSpPr>
          <a:xfrm>
            <a:off x="6928748" y="2949465"/>
            <a:ext cx="425776" cy="1607098"/>
            <a:chOff x="6928748" y="2949465"/>
            <a:chExt cx="425776" cy="1607098"/>
          </a:xfrm>
        </p:grpSpPr>
        <p:sp>
          <p:nvSpPr>
            <p:cNvPr id="13" name="フローチャート: 結合子 12">
              <a:extLst>
                <a:ext uri="{FF2B5EF4-FFF2-40B4-BE49-F238E27FC236}">
                  <a16:creationId xmlns:a16="http://schemas.microsoft.com/office/drawing/2014/main" id="{4B1D7D29-810A-69AC-5661-2094757EFD27}"/>
                </a:ext>
              </a:extLst>
            </p:cNvPr>
            <p:cNvSpPr/>
            <p:nvPr/>
          </p:nvSpPr>
          <p:spPr>
            <a:xfrm>
              <a:off x="6934844" y="2949465"/>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E97132"/>
                  </a:solidFill>
                </a:rPr>
                <a:t>A</a:t>
              </a:r>
              <a:endParaRPr kumimoji="1" lang="ja-JP" altLang="en-US" dirty="0">
                <a:solidFill>
                  <a:srgbClr val="E97132"/>
                </a:solidFill>
              </a:endParaRPr>
            </a:p>
          </p:txBody>
        </p:sp>
        <p:sp>
          <p:nvSpPr>
            <p:cNvPr id="14" name="フローチャート: 結合子 13">
              <a:extLst>
                <a:ext uri="{FF2B5EF4-FFF2-40B4-BE49-F238E27FC236}">
                  <a16:creationId xmlns:a16="http://schemas.microsoft.com/office/drawing/2014/main" id="{58FA3DDA-741B-4BC0-3673-04BD2DB65CC2}"/>
                </a:ext>
              </a:extLst>
            </p:cNvPr>
            <p:cNvSpPr/>
            <p:nvPr/>
          </p:nvSpPr>
          <p:spPr>
            <a:xfrm>
              <a:off x="6928748" y="4150377"/>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E97132"/>
                  </a:solidFill>
                </a:rPr>
                <a:t>A</a:t>
              </a:r>
              <a:endParaRPr kumimoji="1" lang="ja-JP" altLang="en-US" dirty="0">
                <a:solidFill>
                  <a:srgbClr val="E97132"/>
                </a:solidFill>
              </a:endParaRPr>
            </a:p>
          </p:txBody>
        </p:sp>
      </p:grpSp>
    </p:spTree>
    <p:extLst>
      <p:ext uri="{BB962C8B-B14F-4D97-AF65-F5344CB8AC3E}">
        <p14:creationId xmlns:p14="http://schemas.microsoft.com/office/powerpoint/2010/main" val="3827976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2303E667-04D5-D356-6536-61755DEA8FC4}"/>
              </a:ext>
            </a:extLst>
          </p:cNvPr>
          <p:cNvGrpSpPr/>
          <p:nvPr/>
        </p:nvGrpSpPr>
        <p:grpSpPr>
          <a:xfrm>
            <a:off x="0" y="51361"/>
            <a:ext cx="3582443" cy="627528"/>
            <a:chOff x="0" y="51361"/>
            <a:chExt cx="4446741" cy="627528"/>
          </a:xfrm>
        </p:grpSpPr>
        <p:sp>
          <p:nvSpPr>
            <p:cNvPr id="5" name="コンテンツ プレースホルダー 2">
              <a:extLst>
                <a:ext uri="{FF2B5EF4-FFF2-40B4-BE49-F238E27FC236}">
                  <a16:creationId xmlns:a16="http://schemas.microsoft.com/office/drawing/2014/main" id="{3D91F7BB-D7A1-F6BE-6DB1-1FCBE628A5E2}"/>
                </a:ext>
              </a:extLst>
            </p:cNvPr>
            <p:cNvSpPr txBox="1">
              <a:spLocks/>
            </p:cNvSpPr>
            <p:nvPr/>
          </p:nvSpPr>
          <p:spPr>
            <a:xfrm>
              <a:off x="1" y="51361"/>
              <a:ext cx="4446740" cy="627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４．利用と請求方法について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6" name="直線コネクタ 5">
              <a:extLst>
                <a:ext uri="{FF2B5EF4-FFF2-40B4-BE49-F238E27FC236}">
                  <a16:creationId xmlns:a16="http://schemas.microsoft.com/office/drawing/2014/main" id="{678B4D97-4384-B0B6-1997-D9392744D151}"/>
                </a:ext>
              </a:extLst>
            </p:cNvPr>
            <p:cNvCxnSpPr>
              <a:cxnSpLocks/>
            </p:cNvCxnSpPr>
            <p:nvPr/>
          </p:nvCxnSpPr>
          <p:spPr>
            <a:xfrm>
              <a:off x="0" y="429195"/>
              <a:ext cx="4275714"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16" name="スライド番号プレースホルダー 15">
            <a:extLst>
              <a:ext uri="{FF2B5EF4-FFF2-40B4-BE49-F238E27FC236}">
                <a16:creationId xmlns:a16="http://schemas.microsoft.com/office/drawing/2014/main" id="{43A38F75-4644-5384-1E15-DA9A3B8DB2F8}"/>
              </a:ext>
            </a:extLst>
          </p:cNvPr>
          <p:cNvSpPr>
            <a:spLocks noGrp="1"/>
          </p:cNvSpPr>
          <p:nvPr>
            <p:ph type="sldNum" sz="quarter" idx="12"/>
          </p:nvPr>
        </p:nvSpPr>
        <p:spPr/>
        <p:txBody>
          <a:bodyPr/>
          <a:lstStyle/>
          <a:p>
            <a:fld id="{54695528-8602-40EC-ADB7-5785948D03CB}" type="slidenum">
              <a:rPr kumimoji="1" lang="ja-JP" altLang="en-US" smtClean="0"/>
              <a:t>33</a:t>
            </a:fld>
            <a:endParaRPr kumimoji="1" lang="ja-JP" altLang="en-US"/>
          </a:p>
        </p:txBody>
      </p:sp>
      <p:pic>
        <p:nvPicPr>
          <p:cNvPr id="8" name="図 7">
            <a:extLst>
              <a:ext uri="{FF2B5EF4-FFF2-40B4-BE49-F238E27FC236}">
                <a16:creationId xmlns:a16="http://schemas.microsoft.com/office/drawing/2014/main" id="{F3ABAE0A-9478-34EE-D43C-B333F070E8C3}"/>
              </a:ext>
            </a:extLst>
          </p:cNvPr>
          <p:cNvPicPr>
            <a:picLocks noChangeAspect="1"/>
          </p:cNvPicPr>
          <p:nvPr/>
        </p:nvPicPr>
        <p:blipFill>
          <a:blip r:embed="rId3"/>
          <a:stretch>
            <a:fillRect/>
          </a:stretch>
        </p:blipFill>
        <p:spPr>
          <a:xfrm>
            <a:off x="4232947" y="794115"/>
            <a:ext cx="7664053" cy="5447594"/>
          </a:xfrm>
          <a:prstGeom prst="rect">
            <a:avLst/>
          </a:prstGeom>
        </p:spPr>
      </p:pic>
      <p:grpSp>
        <p:nvGrpSpPr>
          <p:cNvPr id="11" name="グループ化 10">
            <a:extLst>
              <a:ext uri="{FF2B5EF4-FFF2-40B4-BE49-F238E27FC236}">
                <a16:creationId xmlns:a16="http://schemas.microsoft.com/office/drawing/2014/main" id="{83C1F213-D990-F3BB-013C-1EE11A6CDA48}"/>
              </a:ext>
            </a:extLst>
          </p:cNvPr>
          <p:cNvGrpSpPr/>
          <p:nvPr/>
        </p:nvGrpSpPr>
        <p:grpSpPr>
          <a:xfrm>
            <a:off x="8751452" y="3552969"/>
            <a:ext cx="425776" cy="1582714"/>
            <a:chOff x="6928748" y="2949465"/>
            <a:chExt cx="425776" cy="1582714"/>
          </a:xfrm>
        </p:grpSpPr>
        <p:sp>
          <p:nvSpPr>
            <p:cNvPr id="12" name="フローチャート: 結合子 11">
              <a:extLst>
                <a:ext uri="{FF2B5EF4-FFF2-40B4-BE49-F238E27FC236}">
                  <a16:creationId xmlns:a16="http://schemas.microsoft.com/office/drawing/2014/main" id="{47A649FD-EF13-80EB-FDC2-DBFE2AC4DB02}"/>
                </a:ext>
              </a:extLst>
            </p:cNvPr>
            <p:cNvSpPr/>
            <p:nvPr/>
          </p:nvSpPr>
          <p:spPr>
            <a:xfrm>
              <a:off x="6934844" y="2949465"/>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E97132"/>
                  </a:solidFill>
                </a:rPr>
                <a:t>B</a:t>
              </a:r>
              <a:endParaRPr kumimoji="1" lang="ja-JP" altLang="en-US" dirty="0">
                <a:solidFill>
                  <a:srgbClr val="E97132"/>
                </a:solidFill>
              </a:endParaRPr>
            </a:p>
          </p:txBody>
        </p:sp>
        <p:sp>
          <p:nvSpPr>
            <p:cNvPr id="13" name="フローチャート: 結合子 12">
              <a:extLst>
                <a:ext uri="{FF2B5EF4-FFF2-40B4-BE49-F238E27FC236}">
                  <a16:creationId xmlns:a16="http://schemas.microsoft.com/office/drawing/2014/main" id="{2A845AA0-907C-E198-FBEF-F0E1003F2F52}"/>
                </a:ext>
              </a:extLst>
            </p:cNvPr>
            <p:cNvSpPr/>
            <p:nvPr/>
          </p:nvSpPr>
          <p:spPr>
            <a:xfrm>
              <a:off x="6928748" y="4125993"/>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E97132"/>
                  </a:solidFill>
                </a:rPr>
                <a:t>B</a:t>
              </a:r>
            </a:p>
          </p:txBody>
        </p:sp>
      </p:grpSp>
      <p:grpSp>
        <p:nvGrpSpPr>
          <p:cNvPr id="14" name="グループ化 13">
            <a:extLst>
              <a:ext uri="{FF2B5EF4-FFF2-40B4-BE49-F238E27FC236}">
                <a16:creationId xmlns:a16="http://schemas.microsoft.com/office/drawing/2014/main" id="{E062B532-FB8C-643A-3017-269201079F0C}"/>
              </a:ext>
            </a:extLst>
          </p:cNvPr>
          <p:cNvGrpSpPr/>
          <p:nvPr/>
        </p:nvGrpSpPr>
        <p:grpSpPr>
          <a:xfrm>
            <a:off x="5953388" y="2949465"/>
            <a:ext cx="425776" cy="1607098"/>
            <a:chOff x="6928748" y="2949465"/>
            <a:chExt cx="425776" cy="1607098"/>
          </a:xfrm>
        </p:grpSpPr>
        <p:sp>
          <p:nvSpPr>
            <p:cNvPr id="15" name="フローチャート: 結合子 14">
              <a:extLst>
                <a:ext uri="{FF2B5EF4-FFF2-40B4-BE49-F238E27FC236}">
                  <a16:creationId xmlns:a16="http://schemas.microsoft.com/office/drawing/2014/main" id="{10C42524-0DED-08C6-2C08-0167F26DEA9A}"/>
                </a:ext>
              </a:extLst>
            </p:cNvPr>
            <p:cNvSpPr/>
            <p:nvPr/>
          </p:nvSpPr>
          <p:spPr>
            <a:xfrm>
              <a:off x="6934844" y="2949465"/>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E97132"/>
                  </a:solidFill>
                </a:rPr>
                <a:t>A</a:t>
              </a:r>
              <a:endParaRPr kumimoji="1" lang="ja-JP" altLang="en-US" dirty="0">
                <a:solidFill>
                  <a:srgbClr val="E97132"/>
                </a:solidFill>
              </a:endParaRPr>
            </a:p>
          </p:txBody>
        </p:sp>
        <p:sp>
          <p:nvSpPr>
            <p:cNvPr id="17" name="フローチャート: 結合子 16">
              <a:extLst>
                <a:ext uri="{FF2B5EF4-FFF2-40B4-BE49-F238E27FC236}">
                  <a16:creationId xmlns:a16="http://schemas.microsoft.com/office/drawing/2014/main" id="{0C919579-1D52-A144-8EE5-FAB71B612CF9}"/>
                </a:ext>
              </a:extLst>
            </p:cNvPr>
            <p:cNvSpPr/>
            <p:nvPr/>
          </p:nvSpPr>
          <p:spPr>
            <a:xfrm>
              <a:off x="6928748" y="4150377"/>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E97132"/>
                  </a:solidFill>
                </a:rPr>
                <a:t>A</a:t>
              </a:r>
              <a:endParaRPr kumimoji="1" lang="ja-JP" altLang="en-US" dirty="0">
                <a:solidFill>
                  <a:srgbClr val="E97132"/>
                </a:solidFill>
              </a:endParaRPr>
            </a:p>
          </p:txBody>
        </p:sp>
      </p:grpSp>
      <p:sp>
        <p:nvSpPr>
          <p:cNvPr id="18" name="フローチャート: 結合子 17">
            <a:extLst>
              <a:ext uri="{FF2B5EF4-FFF2-40B4-BE49-F238E27FC236}">
                <a16:creationId xmlns:a16="http://schemas.microsoft.com/office/drawing/2014/main" id="{11AFC38A-6392-1EFB-DD78-3ADF518C36B5}"/>
              </a:ext>
            </a:extLst>
          </p:cNvPr>
          <p:cNvSpPr/>
          <p:nvPr/>
        </p:nvSpPr>
        <p:spPr>
          <a:xfrm>
            <a:off x="5953388" y="5351289"/>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E97132"/>
                </a:solidFill>
              </a:rPr>
              <a:t>A</a:t>
            </a:r>
            <a:endParaRPr kumimoji="1" lang="ja-JP" altLang="en-US" dirty="0">
              <a:solidFill>
                <a:srgbClr val="E97132"/>
              </a:solidFill>
            </a:endParaRPr>
          </a:p>
        </p:txBody>
      </p:sp>
      <p:sp>
        <p:nvSpPr>
          <p:cNvPr id="3" name="コンテンツ プレースホルダー 2">
            <a:extLst>
              <a:ext uri="{FF2B5EF4-FFF2-40B4-BE49-F238E27FC236}">
                <a16:creationId xmlns:a16="http://schemas.microsoft.com/office/drawing/2014/main" id="{CE5B6D75-85B4-9FDE-1BDD-7A8113940D35}"/>
              </a:ext>
            </a:extLst>
          </p:cNvPr>
          <p:cNvSpPr txBox="1">
            <a:spLocks/>
          </p:cNvSpPr>
          <p:nvPr/>
        </p:nvSpPr>
        <p:spPr>
          <a:xfrm>
            <a:off x="227325" y="971354"/>
            <a:ext cx="4200045" cy="527035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（例３</a:t>
            </a:r>
            <a:r>
              <a:rPr lang="en-US" altLang="ja-JP" sz="3600" dirty="0">
                <a:latin typeface="UD デジタル 教科書体 NK-R" panose="02020400000000000000" pitchFamily="18" charset="-128"/>
                <a:ea typeface="UD デジタル 教科書体 NK-R" panose="02020400000000000000" pitchFamily="18" charset="-128"/>
              </a:rPr>
              <a:t>-</a:t>
            </a:r>
            <a:r>
              <a:rPr lang="ja-JP" altLang="en-US" sz="3600" dirty="0">
                <a:latin typeface="UD デジタル 教科書体 NK-R" panose="02020400000000000000" pitchFamily="18" charset="-128"/>
                <a:ea typeface="UD デジタル 教科書体 NK-R" panose="02020400000000000000" pitchFamily="18" charset="-128"/>
              </a:rPr>
              <a:t>２）</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3600" dirty="0">
              <a:solidFill>
                <a:srgbClr val="E97132"/>
              </a:solidFill>
              <a:latin typeface="UD デジタル 教科書体 NK-R" panose="02020400000000000000" pitchFamily="18" charset="-128"/>
              <a:ea typeface="UD デジタル 教科書体 NK-R" panose="02020400000000000000" pitchFamily="18" charset="-128"/>
            </a:endParaRPr>
          </a:p>
          <a:p>
            <a:pPr marL="0" indent="0">
              <a:buNone/>
            </a:pPr>
            <a:r>
              <a:rPr lang="en-US" altLang="ja-JP" sz="2400" dirty="0">
                <a:latin typeface="UD デジタル 教科書体 NK-R" panose="02020400000000000000" pitchFamily="18" charset="-128"/>
                <a:ea typeface="UD デジタル 教科書体 NK-R" panose="02020400000000000000" pitchFamily="18" charset="-128"/>
              </a:rPr>
              <a:t>〈A</a:t>
            </a:r>
            <a:r>
              <a:rPr lang="ja-JP" altLang="en-US" sz="2400" dirty="0">
                <a:latin typeface="UD デジタル 教科書体 NK-R" panose="02020400000000000000" pitchFamily="18" charset="-128"/>
                <a:ea typeface="UD デジタル 教科書体 NK-R" panose="02020400000000000000" pitchFamily="18" charset="-128"/>
              </a:rPr>
              <a:t>事業所</a:t>
            </a:r>
            <a:r>
              <a:rPr lang="en-US" altLang="ja-JP" sz="2400" dirty="0">
                <a:latin typeface="UD デジタル 教科書体 NK-R" panose="02020400000000000000" pitchFamily="18" charset="-128"/>
                <a:ea typeface="UD デジタル 教科書体 NK-R" panose="02020400000000000000" pitchFamily="18" charset="-128"/>
              </a:rPr>
              <a:t>〉</a:t>
            </a: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従前相当サービス（</a:t>
            </a:r>
            <a:r>
              <a:rPr lang="en-US" altLang="ja-JP" sz="2400" dirty="0">
                <a:latin typeface="UD デジタル 教科書体 NK-R" panose="02020400000000000000" pitchFamily="18" charset="-128"/>
                <a:ea typeface="UD デジタル 教科書体 NK-R" panose="02020400000000000000" pitchFamily="18" charset="-128"/>
              </a:rPr>
              <a:t>2</a:t>
            </a:r>
            <a:r>
              <a:rPr lang="ja-JP" altLang="en-US" sz="2400" dirty="0">
                <a:latin typeface="UD デジタル 教科書体 NK-R" panose="02020400000000000000" pitchFamily="18" charset="-128"/>
                <a:ea typeface="UD デジタル 教科書体 NK-R" panose="02020400000000000000" pitchFamily="18" charset="-128"/>
              </a:rPr>
              <a:t>回）</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a:t>
            </a:r>
            <a:r>
              <a:rPr lang="en-US" altLang="ja-JP" sz="2400" dirty="0">
                <a:latin typeface="UD デジタル 教科書体 NK-R" panose="02020400000000000000" pitchFamily="18" charset="-128"/>
                <a:ea typeface="UD デジタル 教科書体 NK-R" panose="02020400000000000000" pitchFamily="18" charset="-128"/>
              </a:rPr>
              <a:t>436</a:t>
            </a:r>
            <a:r>
              <a:rPr lang="ja-JP" altLang="en-US" sz="2400" dirty="0">
                <a:latin typeface="UD デジタル 教科書体 NK-R" panose="02020400000000000000" pitchFamily="18" charset="-128"/>
                <a:ea typeface="UD デジタル 教科書体 NK-R" panose="02020400000000000000" pitchFamily="18" charset="-128"/>
              </a:rPr>
              <a:t>単位</a:t>
            </a:r>
            <a:r>
              <a:rPr lang="en-US" altLang="ja-JP" sz="2400" dirty="0">
                <a:latin typeface="UD デジタル 教科書体 NK-R" panose="02020400000000000000" pitchFamily="18" charset="-128"/>
                <a:ea typeface="UD デジタル 教科書体 NK-R" panose="02020400000000000000" pitchFamily="18" charset="-128"/>
              </a:rPr>
              <a:t>×</a:t>
            </a:r>
            <a:r>
              <a:rPr lang="ja-JP" altLang="en-US" sz="2400" dirty="0">
                <a:latin typeface="UD デジタル 教科書体 NK-R" panose="02020400000000000000" pitchFamily="18" charset="-128"/>
                <a:ea typeface="UD デジタル 教科書体 NK-R" panose="02020400000000000000" pitchFamily="18" charset="-128"/>
              </a:rPr>
              <a:t>２回＝８７２単位</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en-US" altLang="ja-JP" sz="2400" dirty="0">
                <a:latin typeface="UD デジタル 教科書体 NK-R" panose="02020400000000000000" pitchFamily="18" charset="-128"/>
                <a:ea typeface="UD デジタル 教科書体 NK-R" panose="02020400000000000000" pitchFamily="18" charset="-128"/>
              </a:rPr>
              <a:t>〈B</a:t>
            </a:r>
            <a:r>
              <a:rPr lang="ja-JP" altLang="en-US" sz="2400" dirty="0">
                <a:latin typeface="UD デジタル 教科書体 NK-R" panose="02020400000000000000" pitchFamily="18" charset="-128"/>
                <a:ea typeface="UD デジタル 教科書体 NK-R" panose="02020400000000000000" pitchFamily="18" charset="-128"/>
              </a:rPr>
              <a:t>事業所</a:t>
            </a:r>
            <a:r>
              <a:rPr lang="en-US" altLang="ja-JP" sz="2400" dirty="0">
                <a:latin typeface="UD デジタル 教科書体 NK-R" panose="02020400000000000000" pitchFamily="18" charset="-128"/>
                <a:ea typeface="UD デジタル 教科書体 NK-R" panose="02020400000000000000" pitchFamily="18" charset="-128"/>
              </a:rPr>
              <a:t>〉</a:t>
            </a: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従前相当サービス（</a:t>
            </a:r>
            <a:r>
              <a:rPr lang="en-US" altLang="ja-JP" sz="2400" dirty="0">
                <a:latin typeface="UD デジタル 教科書体 NK-R" panose="02020400000000000000" pitchFamily="18" charset="-128"/>
                <a:ea typeface="UD デジタル 教科書体 NK-R" panose="02020400000000000000" pitchFamily="18" charset="-128"/>
              </a:rPr>
              <a:t>2</a:t>
            </a:r>
            <a:r>
              <a:rPr lang="ja-JP" altLang="en-US" sz="2400" dirty="0">
                <a:latin typeface="UD デジタル 教科書体 NK-R" panose="02020400000000000000" pitchFamily="18" charset="-128"/>
                <a:ea typeface="UD デジタル 教科書体 NK-R" panose="02020400000000000000" pitchFamily="18" charset="-128"/>
              </a:rPr>
              <a:t>回）</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a:t>
            </a:r>
            <a:r>
              <a:rPr lang="en-US" altLang="ja-JP" sz="2400" dirty="0">
                <a:latin typeface="UD デジタル 教科書体 NK-R" panose="02020400000000000000" pitchFamily="18" charset="-128"/>
                <a:ea typeface="UD デジタル 教科書体 NK-R" panose="02020400000000000000" pitchFamily="18" charset="-128"/>
              </a:rPr>
              <a:t>436</a:t>
            </a:r>
            <a:r>
              <a:rPr lang="ja-JP" altLang="en-US" sz="2400" dirty="0">
                <a:latin typeface="UD デジタル 教科書体 NK-R" panose="02020400000000000000" pitchFamily="18" charset="-128"/>
                <a:ea typeface="UD デジタル 教科書体 NK-R" panose="02020400000000000000" pitchFamily="18" charset="-128"/>
              </a:rPr>
              <a:t>単位</a:t>
            </a:r>
            <a:r>
              <a:rPr lang="en-US" altLang="ja-JP" sz="2400" dirty="0">
                <a:latin typeface="UD デジタル 教科書体 NK-R" panose="02020400000000000000" pitchFamily="18" charset="-128"/>
                <a:ea typeface="UD デジタル 教科書体 NK-R" panose="02020400000000000000" pitchFamily="18" charset="-128"/>
              </a:rPr>
              <a:t>×</a:t>
            </a:r>
            <a:r>
              <a:rPr lang="ja-JP" altLang="en-US" sz="2400" dirty="0">
                <a:latin typeface="UD デジタル 教科書体 NK-R" panose="02020400000000000000" pitchFamily="18" charset="-128"/>
                <a:ea typeface="UD デジタル 教科書体 NK-R" panose="02020400000000000000" pitchFamily="18" charset="-128"/>
              </a:rPr>
              <a:t>２回＝８７２単位</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起算日の都合上、日割り計算ができないため、</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自費での利用</a:t>
            </a:r>
            <a:r>
              <a:rPr lang="en-US" altLang="ja-JP" sz="2400" dirty="0">
                <a:latin typeface="UD デジタル 教科書体 NK-R" panose="02020400000000000000" pitchFamily="18" charset="-128"/>
                <a:ea typeface="UD デジタル 教科書体 NK-R" panose="02020400000000000000" pitchFamily="18" charset="-128"/>
              </a:rPr>
              <a:t>or</a:t>
            </a:r>
            <a:r>
              <a:rPr lang="ja-JP" altLang="en-US" sz="2400" dirty="0">
                <a:latin typeface="UD デジタル 教科書体 NK-R" panose="02020400000000000000" pitchFamily="18" charset="-128"/>
                <a:ea typeface="UD デジタル 教科書体 NK-R" panose="02020400000000000000" pitchFamily="18" charset="-128"/>
              </a:rPr>
              <a:t>利用なし</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2" name="乗算記号 1">
            <a:extLst>
              <a:ext uri="{FF2B5EF4-FFF2-40B4-BE49-F238E27FC236}">
                <a16:creationId xmlns:a16="http://schemas.microsoft.com/office/drawing/2014/main" id="{D3C48039-6830-3BAC-3B3D-BAD2F83561E3}"/>
              </a:ext>
            </a:extLst>
          </p:cNvPr>
          <p:cNvSpPr/>
          <p:nvPr/>
        </p:nvSpPr>
        <p:spPr>
          <a:xfrm>
            <a:off x="5823594" y="5218552"/>
            <a:ext cx="679267" cy="671660"/>
          </a:xfrm>
          <a:prstGeom prst="mathMultiply">
            <a:avLst>
              <a:gd name="adj1" fmla="val 12629"/>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550301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2303E667-04D5-D356-6536-61755DEA8FC4}"/>
              </a:ext>
            </a:extLst>
          </p:cNvPr>
          <p:cNvGrpSpPr/>
          <p:nvPr/>
        </p:nvGrpSpPr>
        <p:grpSpPr>
          <a:xfrm>
            <a:off x="0" y="51361"/>
            <a:ext cx="3582443" cy="627528"/>
            <a:chOff x="0" y="51361"/>
            <a:chExt cx="4446741" cy="627528"/>
          </a:xfrm>
        </p:grpSpPr>
        <p:sp>
          <p:nvSpPr>
            <p:cNvPr id="5" name="コンテンツ プレースホルダー 2">
              <a:extLst>
                <a:ext uri="{FF2B5EF4-FFF2-40B4-BE49-F238E27FC236}">
                  <a16:creationId xmlns:a16="http://schemas.microsoft.com/office/drawing/2014/main" id="{3D91F7BB-D7A1-F6BE-6DB1-1FCBE628A5E2}"/>
                </a:ext>
              </a:extLst>
            </p:cNvPr>
            <p:cNvSpPr txBox="1">
              <a:spLocks/>
            </p:cNvSpPr>
            <p:nvPr/>
          </p:nvSpPr>
          <p:spPr>
            <a:xfrm>
              <a:off x="1" y="51361"/>
              <a:ext cx="4446740" cy="627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４．利用と請求方法について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6" name="直線コネクタ 5">
              <a:extLst>
                <a:ext uri="{FF2B5EF4-FFF2-40B4-BE49-F238E27FC236}">
                  <a16:creationId xmlns:a16="http://schemas.microsoft.com/office/drawing/2014/main" id="{678B4D97-4384-B0B6-1997-D9392744D151}"/>
                </a:ext>
              </a:extLst>
            </p:cNvPr>
            <p:cNvCxnSpPr>
              <a:cxnSpLocks/>
            </p:cNvCxnSpPr>
            <p:nvPr/>
          </p:nvCxnSpPr>
          <p:spPr>
            <a:xfrm>
              <a:off x="0" y="429195"/>
              <a:ext cx="4275714"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3" name="コンテンツ プレースホルダー 2">
            <a:extLst>
              <a:ext uri="{FF2B5EF4-FFF2-40B4-BE49-F238E27FC236}">
                <a16:creationId xmlns:a16="http://schemas.microsoft.com/office/drawing/2014/main" id="{CE5B6D75-85B4-9FDE-1BDD-7A8113940D35}"/>
              </a:ext>
            </a:extLst>
          </p:cNvPr>
          <p:cNvSpPr txBox="1">
            <a:spLocks/>
          </p:cNvSpPr>
          <p:nvPr/>
        </p:nvSpPr>
        <p:spPr>
          <a:xfrm>
            <a:off x="294999" y="1085995"/>
            <a:ext cx="11319780" cy="495030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（例４）</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〇状態像</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・要支援２</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・従前相当訪問型</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サービス</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（すべて標準的な</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サービス）</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〇予定</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・週２回程度</a:t>
            </a:r>
            <a:endParaRPr lang="en-US" altLang="ja-JP" sz="3600" dirty="0">
              <a:latin typeface="UD デジタル 教科書体 NK-R" panose="02020400000000000000" pitchFamily="18" charset="-128"/>
              <a:ea typeface="UD デジタル 教科書体 NK-R" panose="02020400000000000000" pitchFamily="18" charset="-128"/>
            </a:endParaRPr>
          </a:p>
        </p:txBody>
      </p:sp>
      <p:sp>
        <p:nvSpPr>
          <p:cNvPr id="13" name="コンテンツ プレースホルダー 2">
            <a:extLst>
              <a:ext uri="{FF2B5EF4-FFF2-40B4-BE49-F238E27FC236}">
                <a16:creationId xmlns:a16="http://schemas.microsoft.com/office/drawing/2014/main" id="{FEA4B8E1-3B18-2205-F26A-2E66899456B7}"/>
              </a:ext>
            </a:extLst>
          </p:cNvPr>
          <p:cNvSpPr txBox="1">
            <a:spLocks/>
          </p:cNvSpPr>
          <p:nvPr/>
        </p:nvSpPr>
        <p:spPr>
          <a:xfrm>
            <a:off x="577221" y="3778406"/>
            <a:ext cx="10643935" cy="2170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ja-JP" altLang="en-US" sz="4000" dirty="0">
              <a:solidFill>
                <a:srgbClr val="E97132"/>
              </a:solidFill>
              <a:latin typeface="UD デジタル 教科書体 NK-R" panose="02020400000000000000" pitchFamily="18" charset="-128"/>
              <a:ea typeface="UD デジタル 教科書体 NK-R" panose="02020400000000000000" pitchFamily="18" charset="-128"/>
            </a:endParaRPr>
          </a:p>
        </p:txBody>
      </p:sp>
      <p:sp>
        <p:nvSpPr>
          <p:cNvPr id="16" name="スライド番号プレースホルダー 15">
            <a:extLst>
              <a:ext uri="{FF2B5EF4-FFF2-40B4-BE49-F238E27FC236}">
                <a16:creationId xmlns:a16="http://schemas.microsoft.com/office/drawing/2014/main" id="{43A38F75-4644-5384-1E15-DA9A3B8DB2F8}"/>
              </a:ext>
            </a:extLst>
          </p:cNvPr>
          <p:cNvSpPr>
            <a:spLocks noGrp="1"/>
          </p:cNvSpPr>
          <p:nvPr>
            <p:ph type="sldNum" sz="quarter" idx="12"/>
          </p:nvPr>
        </p:nvSpPr>
        <p:spPr/>
        <p:txBody>
          <a:bodyPr/>
          <a:lstStyle/>
          <a:p>
            <a:fld id="{54695528-8602-40EC-ADB7-5785948D03CB}" type="slidenum">
              <a:rPr kumimoji="1" lang="ja-JP" altLang="en-US" smtClean="0"/>
              <a:t>34</a:t>
            </a:fld>
            <a:endParaRPr kumimoji="1" lang="ja-JP" altLang="en-US"/>
          </a:p>
        </p:txBody>
      </p:sp>
      <p:sp>
        <p:nvSpPr>
          <p:cNvPr id="7" name="コンテンツ プレースホルダー 2">
            <a:extLst>
              <a:ext uri="{FF2B5EF4-FFF2-40B4-BE49-F238E27FC236}">
                <a16:creationId xmlns:a16="http://schemas.microsoft.com/office/drawing/2014/main" id="{E741329F-7FA1-01E6-F276-C6AD34BB8A2C}"/>
              </a:ext>
            </a:extLst>
          </p:cNvPr>
          <p:cNvSpPr txBox="1">
            <a:spLocks/>
          </p:cNvSpPr>
          <p:nvPr/>
        </p:nvSpPr>
        <p:spPr>
          <a:xfrm>
            <a:off x="6837469" y="4034705"/>
            <a:ext cx="758607" cy="751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4000" dirty="0">
              <a:solidFill>
                <a:srgbClr val="FF0000"/>
              </a:solidFill>
              <a:latin typeface="UD デジタル 教科書体 NK-R" panose="02020400000000000000" pitchFamily="18" charset="-128"/>
              <a:ea typeface="UD デジタル 教科書体 NK-R" panose="02020400000000000000" pitchFamily="18" charset="-128"/>
            </a:endParaRPr>
          </a:p>
        </p:txBody>
      </p:sp>
      <p:pic>
        <p:nvPicPr>
          <p:cNvPr id="19" name="図 18">
            <a:extLst>
              <a:ext uri="{FF2B5EF4-FFF2-40B4-BE49-F238E27FC236}">
                <a16:creationId xmlns:a16="http://schemas.microsoft.com/office/drawing/2014/main" id="{A1F317B6-3A92-1D51-FB47-D557711A0164}"/>
              </a:ext>
            </a:extLst>
          </p:cNvPr>
          <p:cNvPicPr>
            <a:picLocks noChangeAspect="1"/>
          </p:cNvPicPr>
          <p:nvPr/>
        </p:nvPicPr>
        <p:blipFill>
          <a:blip r:embed="rId3"/>
          <a:stretch>
            <a:fillRect/>
          </a:stretch>
        </p:blipFill>
        <p:spPr>
          <a:xfrm>
            <a:off x="4232947" y="747361"/>
            <a:ext cx="7664053" cy="5447594"/>
          </a:xfrm>
          <a:prstGeom prst="rect">
            <a:avLst/>
          </a:prstGeom>
        </p:spPr>
      </p:pic>
      <p:grpSp>
        <p:nvGrpSpPr>
          <p:cNvPr id="2" name="グループ化 1">
            <a:extLst>
              <a:ext uri="{FF2B5EF4-FFF2-40B4-BE49-F238E27FC236}">
                <a16:creationId xmlns:a16="http://schemas.microsoft.com/office/drawing/2014/main" id="{FFC2DA2A-FCFC-4218-A76B-CBE55A7FA07E}"/>
              </a:ext>
            </a:extLst>
          </p:cNvPr>
          <p:cNvGrpSpPr/>
          <p:nvPr/>
        </p:nvGrpSpPr>
        <p:grpSpPr>
          <a:xfrm>
            <a:off x="5965373" y="2876313"/>
            <a:ext cx="425983" cy="2807457"/>
            <a:chOff x="5965373" y="2876313"/>
            <a:chExt cx="425983" cy="2807457"/>
          </a:xfrm>
        </p:grpSpPr>
        <p:grpSp>
          <p:nvGrpSpPr>
            <p:cNvPr id="8" name="グループ化 7">
              <a:extLst>
                <a:ext uri="{FF2B5EF4-FFF2-40B4-BE49-F238E27FC236}">
                  <a16:creationId xmlns:a16="http://schemas.microsoft.com/office/drawing/2014/main" id="{7DF7FE8A-B2FB-9050-656F-3070499B350B}"/>
                </a:ext>
              </a:extLst>
            </p:cNvPr>
            <p:cNvGrpSpPr/>
            <p:nvPr/>
          </p:nvGrpSpPr>
          <p:grpSpPr>
            <a:xfrm>
              <a:off x="5965373" y="2876313"/>
              <a:ext cx="425983" cy="1625967"/>
              <a:chOff x="7855133" y="2888505"/>
              <a:chExt cx="425983" cy="1625967"/>
            </a:xfrm>
            <a:noFill/>
          </p:grpSpPr>
          <p:sp>
            <p:nvSpPr>
              <p:cNvPr id="12" name="フローチャート: 結合子 11">
                <a:extLst>
                  <a:ext uri="{FF2B5EF4-FFF2-40B4-BE49-F238E27FC236}">
                    <a16:creationId xmlns:a16="http://schemas.microsoft.com/office/drawing/2014/main" id="{D505C8E1-ADFA-C175-3329-0B5544D05ED4}"/>
                  </a:ext>
                </a:extLst>
              </p:cNvPr>
              <p:cNvSpPr/>
              <p:nvPr/>
            </p:nvSpPr>
            <p:spPr>
              <a:xfrm>
                <a:off x="7861436" y="2888505"/>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14" name="フローチャート: 結合子 13">
                <a:extLst>
                  <a:ext uri="{FF2B5EF4-FFF2-40B4-BE49-F238E27FC236}">
                    <a16:creationId xmlns:a16="http://schemas.microsoft.com/office/drawing/2014/main" id="{D39D742B-F53B-2FAB-79F5-1582EAF4624E}"/>
                  </a:ext>
                </a:extLst>
              </p:cNvPr>
              <p:cNvSpPr/>
              <p:nvPr/>
            </p:nvSpPr>
            <p:spPr>
              <a:xfrm>
                <a:off x="7855133" y="350672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15" name="フローチャート: 結合子 14">
                <a:extLst>
                  <a:ext uri="{FF2B5EF4-FFF2-40B4-BE49-F238E27FC236}">
                    <a16:creationId xmlns:a16="http://schemas.microsoft.com/office/drawing/2014/main" id="{C5DD59EB-0B14-29DB-5C66-FC68F9CC0DAB}"/>
                  </a:ext>
                </a:extLst>
              </p:cNvPr>
              <p:cNvSpPr/>
              <p:nvPr/>
            </p:nvSpPr>
            <p:spPr>
              <a:xfrm>
                <a:off x="7858868" y="410828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grpSp>
          <p:nvGrpSpPr>
            <p:cNvPr id="9" name="グループ化 8">
              <a:extLst>
                <a:ext uri="{FF2B5EF4-FFF2-40B4-BE49-F238E27FC236}">
                  <a16:creationId xmlns:a16="http://schemas.microsoft.com/office/drawing/2014/main" id="{74FED712-36EE-279D-2108-F9B4CDA04A93}"/>
                </a:ext>
              </a:extLst>
            </p:cNvPr>
            <p:cNvGrpSpPr/>
            <p:nvPr/>
          </p:nvGrpSpPr>
          <p:grpSpPr>
            <a:xfrm>
              <a:off x="5965373" y="4671896"/>
              <a:ext cx="419680" cy="1011874"/>
              <a:chOff x="5965373" y="4671896"/>
              <a:chExt cx="419680" cy="1011874"/>
            </a:xfrm>
          </p:grpSpPr>
          <p:sp>
            <p:nvSpPr>
              <p:cNvPr id="10" name="フローチャート: 結合子 9">
                <a:extLst>
                  <a:ext uri="{FF2B5EF4-FFF2-40B4-BE49-F238E27FC236}">
                    <a16:creationId xmlns:a16="http://schemas.microsoft.com/office/drawing/2014/main" id="{F1C46AFF-E9FB-687C-F5B4-40D078EEBA9A}"/>
                  </a:ext>
                </a:extLst>
              </p:cNvPr>
              <p:cNvSpPr/>
              <p:nvPr/>
            </p:nvSpPr>
            <p:spPr>
              <a:xfrm>
                <a:off x="5965373" y="4671896"/>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E97132"/>
                  </a:solidFill>
                </a:endParaRPr>
              </a:p>
            </p:txBody>
          </p:sp>
          <p:sp>
            <p:nvSpPr>
              <p:cNvPr id="11" name="フローチャート: 結合子 10">
                <a:extLst>
                  <a:ext uri="{FF2B5EF4-FFF2-40B4-BE49-F238E27FC236}">
                    <a16:creationId xmlns:a16="http://schemas.microsoft.com/office/drawing/2014/main" id="{EFD2B2E1-5CF5-7D36-575C-75D6139A167C}"/>
                  </a:ext>
                </a:extLst>
              </p:cNvPr>
              <p:cNvSpPr/>
              <p:nvPr/>
            </p:nvSpPr>
            <p:spPr>
              <a:xfrm>
                <a:off x="5965373" y="5277584"/>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E97132"/>
                  </a:solidFill>
                </a:endParaRPr>
              </a:p>
            </p:txBody>
          </p:sp>
        </p:grpSp>
      </p:grpSp>
      <p:grpSp>
        <p:nvGrpSpPr>
          <p:cNvPr id="17" name="グループ化 16">
            <a:extLst>
              <a:ext uri="{FF2B5EF4-FFF2-40B4-BE49-F238E27FC236}">
                <a16:creationId xmlns:a16="http://schemas.microsoft.com/office/drawing/2014/main" id="{9C4BCC56-D07B-429D-365B-864CC94DD647}"/>
              </a:ext>
            </a:extLst>
          </p:cNvPr>
          <p:cNvGrpSpPr/>
          <p:nvPr/>
        </p:nvGrpSpPr>
        <p:grpSpPr>
          <a:xfrm>
            <a:off x="7855133" y="2888505"/>
            <a:ext cx="425983" cy="2201769"/>
            <a:chOff x="7855133" y="2888505"/>
            <a:chExt cx="425983" cy="2201769"/>
          </a:xfrm>
          <a:noFill/>
        </p:grpSpPr>
        <p:grpSp>
          <p:nvGrpSpPr>
            <p:cNvPr id="18" name="グループ化 17">
              <a:extLst>
                <a:ext uri="{FF2B5EF4-FFF2-40B4-BE49-F238E27FC236}">
                  <a16:creationId xmlns:a16="http://schemas.microsoft.com/office/drawing/2014/main" id="{315EFB62-CC9A-4085-A02C-A9E2896B468B}"/>
                </a:ext>
              </a:extLst>
            </p:cNvPr>
            <p:cNvGrpSpPr/>
            <p:nvPr/>
          </p:nvGrpSpPr>
          <p:grpSpPr>
            <a:xfrm>
              <a:off x="7855133" y="2888505"/>
              <a:ext cx="425983" cy="1625967"/>
              <a:chOff x="7855133" y="2888505"/>
              <a:chExt cx="425983" cy="1625967"/>
            </a:xfrm>
            <a:grpFill/>
          </p:grpSpPr>
          <p:sp>
            <p:nvSpPr>
              <p:cNvPr id="23" name="フローチャート: 結合子 22">
                <a:extLst>
                  <a:ext uri="{FF2B5EF4-FFF2-40B4-BE49-F238E27FC236}">
                    <a16:creationId xmlns:a16="http://schemas.microsoft.com/office/drawing/2014/main" id="{61DB5E72-5407-FFBE-52A3-B02C70496441}"/>
                  </a:ext>
                </a:extLst>
              </p:cNvPr>
              <p:cNvSpPr/>
              <p:nvPr/>
            </p:nvSpPr>
            <p:spPr>
              <a:xfrm>
                <a:off x="7861436" y="2888505"/>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34" name="フローチャート: 結合子 33">
                <a:extLst>
                  <a:ext uri="{FF2B5EF4-FFF2-40B4-BE49-F238E27FC236}">
                    <a16:creationId xmlns:a16="http://schemas.microsoft.com/office/drawing/2014/main" id="{A24A4ADE-C945-C44C-AC2A-B379852E1EC3}"/>
                  </a:ext>
                </a:extLst>
              </p:cNvPr>
              <p:cNvSpPr/>
              <p:nvPr/>
            </p:nvSpPr>
            <p:spPr>
              <a:xfrm>
                <a:off x="7855133" y="350672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35" name="フローチャート: 結合子 34">
                <a:extLst>
                  <a:ext uri="{FF2B5EF4-FFF2-40B4-BE49-F238E27FC236}">
                    <a16:creationId xmlns:a16="http://schemas.microsoft.com/office/drawing/2014/main" id="{C6D09CB9-B9EA-72A0-B083-439E8B87C592}"/>
                  </a:ext>
                </a:extLst>
              </p:cNvPr>
              <p:cNvSpPr/>
              <p:nvPr/>
            </p:nvSpPr>
            <p:spPr>
              <a:xfrm>
                <a:off x="7858868" y="410828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sp>
          <p:nvSpPr>
            <p:cNvPr id="21" name="フローチャート: 結合子 20">
              <a:extLst>
                <a:ext uri="{FF2B5EF4-FFF2-40B4-BE49-F238E27FC236}">
                  <a16:creationId xmlns:a16="http://schemas.microsoft.com/office/drawing/2014/main" id="{5A025C84-B881-1DDB-FB33-8EF3BCBBC3C4}"/>
                </a:ext>
              </a:extLst>
            </p:cNvPr>
            <p:cNvSpPr/>
            <p:nvPr/>
          </p:nvSpPr>
          <p:spPr>
            <a:xfrm>
              <a:off x="7855133" y="4684088"/>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spTree>
    <p:extLst>
      <p:ext uri="{BB962C8B-B14F-4D97-AF65-F5344CB8AC3E}">
        <p14:creationId xmlns:p14="http://schemas.microsoft.com/office/powerpoint/2010/main" val="3215777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図 49">
            <a:extLst>
              <a:ext uri="{FF2B5EF4-FFF2-40B4-BE49-F238E27FC236}">
                <a16:creationId xmlns:a16="http://schemas.microsoft.com/office/drawing/2014/main" id="{76043FB9-62ED-E31E-D948-FBCA05BE10EF}"/>
              </a:ext>
            </a:extLst>
          </p:cNvPr>
          <p:cNvPicPr>
            <a:picLocks noChangeAspect="1"/>
          </p:cNvPicPr>
          <p:nvPr/>
        </p:nvPicPr>
        <p:blipFill>
          <a:blip r:embed="rId3"/>
          <a:stretch>
            <a:fillRect/>
          </a:stretch>
        </p:blipFill>
        <p:spPr>
          <a:xfrm>
            <a:off x="4232947" y="747361"/>
            <a:ext cx="7664053" cy="5447594"/>
          </a:xfrm>
          <a:prstGeom prst="rect">
            <a:avLst/>
          </a:prstGeom>
        </p:spPr>
      </p:pic>
      <p:grpSp>
        <p:nvGrpSpPr>
          <p:cNvPr id="4" name="グループ化 3">
            <a:extLst>
              <a:ext uri="{FF2B5EF4-FFF2-40B4-BE49-F238E27FC236}">
                <a16:creationId xmlns:a16="http://schemas.microsoft.com/office/drawing/2014/main" id="{2303E667-04D5-D356-6536-61755DEA8FC4}"/>
              </a:ext>
            </a:extLst>
          </p:cNvPr>
          <p:cNvGrpSpPr/>
          <p:nvPr/>
        </p:nvGrpSpPr>
        <p:grpSpPr>
          <a:xfrm>
            <a:off x="0" y="51361"/>
            <a:ext cx="3582443" cy="627528"/>
            <a:chOff x="0" y="51361"/>
            <a:chExt cx="4446741" cy="627528"/>
          </a:xfrm>
        </p:grpSpPr>
        <p:sp>
          <p:nvSpPr>
            <p:cNvPr id="5" name="コンテンツ プレースホルダー 2">
              <a:extLst>
                <a:ext uri="{FF2B5EF4-FFF2-40B4-BE49-F238E27FC236}">
                  <a16:creationId xmlns:a16="http://schemas.microsoft.com/office/drawing/2014/main" id="{3D91F7BB-D7A1-F6BE-6DB1-1FCBE628A5E2}"/>
                </a:ext>
              </a:extLst>
            </p:cNvPr>
            <p:cNvSpPr txBox="1">
              <a:spLocks/>
            </p:cNvSpPr>
            <p:nvPr/>
          </p:nvSpPr>
          <p:spPr>
            <a:xfrm>
              <a:off x="1" y="51361"/>
              <a:ext cx="4446740" cy="627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４．利用と請求方法について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6" name="直線コネクタ 5">
              <a:extLst>
                <a:ext uri="{FF2B5EF4-FFF2-40B4-BE49-F238E27FC236}">
                  <a16:creationId xmlns:a16="http://schemas.microsoft.com/office/drawing/2014/main" id="{678B4D97-4384-B0B6-1997-D9392744D151}"/>
                </a:ext>
              </a:extLst>
            </p:cNvPr>
            <p:cNvCxnSpPr>
              <a:cxnSpLocks/>
            </p:cNvCxnSpPr>
            <p:nvPr/>
          </p:nvCxnSpPr>
          <p:spPr>
            <a:xfrm>
              <a:off x="0" y="429195"/>
              <a:ext cx="4275714"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3" name="コンテンツ プレースホルダー 2">
            <a:extLst>
              <a:ext uri="{FF2B5EF4-FFF2-40B4-BE49-F238E27FC236}">
                <a16:creationId xmlns:a16="http://schemas.microsoft.com/office/drawing/2014/main" id="{CE5B6D75-85B4-9FDE-1BDD-7A8113940D35}"/>
              </a:ext>
            </a:extLst>
          </p:cNvPr>
          <p:cNvSpPr txBox="1">
            <a:spLocks/>
          </p:cNvSpPr>
          <p:nvPr/>
        </p:nvSpPr>
        <p:spPr>
          <a:xfrm>
            <a:off x="294999" y="1085995"/>
            <a:ext cx="11319780" cy="4950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（例４）</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3600" dirty="0">
              <a:solidFill>
                <a:srgbClr val="E97132"/>
              </a:solidFill>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２８７単位</a:t>
            </a:r>
            <a:r>
              <a:rPr lang="en-US" altLang="ja-JP" sz="2400" dirty="0">
                <a:latin typeface="UD デジタル 教科書体 NK-R" panose="02020400000000000000" pitchFamily="18" charset="-128"/>
                <a:ea typeface="UD デジタル 教科書体 NK-R" panose="02020400000000000000" pitchFamily="18" charset="-128"/>
              </a:rPr>
              <a:t>×</a:t>
            </a:r>
            <a:r>
              <a:rPr lang="ja-JP" altLang="en-US" sz="2400" dirty="0">
                <a:latin typeface="UD デジタル 教科書体 NK-R" panose="02020400000000000000" pitchFamily="18" charset="-128"/>
                <a:ea typeface="UD デジタル 教科書体 NK-R" panose="02020400000000000000" pitchFamily="18" charset="-128"/>
              </a:rPr>
              <a:t>９回</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a:t>
            </a:r>
            <a:r>
              <a:rPr lang="en-US" altLang="ja-JP" sz="2400" dirty="0">
                <a:latin typeface="UD デジタル 教科書体 NK-R" panose="02020400000000000000" pitchFamily="18" charset="-128"/>
                <a:ea typeface="UD デジタル 教科書体 NK-R" panose="02020400000000000000" pitchFamily="18" charset="-128"/>
              </a:rPr>
              <a:t>2,583</a:t>
            </a:r>
            <a:r>
              <a:rPr lang="ja-JP" altLang="en-US" sz="2400" dirty="0">
                <a:latin typeface="UD デジタル 教科書体 NK-R" panose="02020400000000000000" pitchFamily="18" charset="-128"/>
                <a:ea typeface="UD デジタル 教科書体 NK-R" panose="02020400000000000000" pitchFamily="18" charset="-128"/>
              </a:rPr>
              <a:t>単位（＞上限月額）</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a:t>
            </a:r>
            <a:r>
              <a:rPr lang="en-US" altLang="ja-JP" sz="2400" dirty="0">
                <a:solidFill>
                  <a:srgbClr val="E97132"/>
                </a:solidFill>
                <a:latin typeface="UD デジタル 教科書体 NK-R" panose="02020400000000000000" pitchFamily="18" charset="-128"/>
                <a:ea typeface="UD デジタル 教科書体 NK-R" panose="02020400000000000000" pitchFamily="18" charset="-128"/>
              </a:rPr>
              <a:t>2,349</a:t>
            </a: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単位</a:t>
            </a:r>
            <a:endParaRPr lang="en-US" altLang="ja-JP" sz="2400" dirty="0">
              <a:solidFill>
                <a:srgbClr val="E97132"/>
              </a:solidFill>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400" dirty="0">
              <a:solidFill>
                <a:srgbClr val="E97132"/>
              </a:solidFill>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000" dirty="0">
                <a:latin typeface="UD デジタル 教科書体 NK-R" panose="02020400000000000000" pitchFamily="18" charset="-128"/>
                <a:ea typeface="UD デジタル 教科書体 NK-R" panose="02020400000000000000" pitchFamily="18" charset="-128"/>
              </a:rPr>
              <a:t>この場合、</a:t>
            </a:r>
            <a:r>
              <a:rPr lang="ja-JP" altLang="en-US" sz="2000" dirty="0">
                <a:solidFill>
                  <a:srgbClr val="E97132"/>
                </a:solidFill>
                <a:latin typeface="UD デジタル 教科書体 NK-R" panose="02020400000000000000" pitchFamily="18" charset="-128"/>
                <a:ea typeface="UD デジタル 教科書体 NK-R" panose="02020400000000000000" pitchFamily="18" charset="-128"/>
              </a:rPr>
              <a:t>上限月額を超える</a:t>
            </a:r>
            <a:r>
              <a:rPr lang="ja-JP" altLang="en-US" sz="2000" dirty="0">
                <a:latin typeface="UD デジタル 教科書体 NK-R" panose="02020400000000000000" pitchFamily="18" charset="-128"/>
                <a:ea typeface="UD デジタル 教科書体 NK-R" panose="02020400000000000000" pitchFamily="18" charset="-128"/>
              </a:rPr>
              <a:t>ため、</a:t>
            </a: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buNone/>
            </a:pPr>
            <a:r>
              <a:rPr lang="en-US" altLang="ja-JP" sz="2000" dirty="0">
                <a:solidFill>
                  <a:srgbClr val="E97132"/>
                </a:solidFill>
                <a:latin typeface="UD デジタル 教科書体 NK-R" panose="02020400000000000000" pitchFamily="18" charset="-128"/>
                <a:ea typeface="UD デジタル 教科書体 NK-R" panose="02020400000000000000" pitchFamily="18" charset="-128"/>
              </a:rPr>
              <a:t>2,349</a:t>
            </a:r>
            <a:r>
              <a:rPr lang="ja-JP" altLang="en-US" sz="2000" dirty="0">
                <a:solidFill>
                  <a:srgbClr val="E97132"/>
                </a:solidFill>
                <a:latin typeface="UD デジタル 教科書体 NK-R" panose="02020400000000000000" pitchFamily="18" charset="-128"/>
                <a:ea typeface="UD デジタル 教科書体 NK-R" panose="02020400000000000000" pitchFamily="18" charset="-128"/>
              </a:rPr>
              <a:t>単位</a:t>
            </a:r>
            <a:r>
              <a:rPr lang="ja-JP" altLang="en-US" sz="2000" dirty="0">
                <a:latin typeface="UD デジタル 教科書体 NK-R" panose="02020400000000000000" pitchFamily="18" charset="-128"/>
                <a:ea typeface="UD デジタル 教科書体 NK-R" panose="02020400000000000000" pitchFamily="18" charset="-128"/>
              </a:rPr>
              <a:t>での請求となる</a:t>
            </a: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1800" dirty="0">
              <a:solidFill>
                <a:srgbClr val="E97132"/>
              </a:solidFill>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3600" dirty="0">
              <a:solidFill>
                <a:srgbClr val="E97132"/>
              </a:solidFill>
              <a:latin typeface="UD デジタル 教科書体 NK-R" panose="02020400000000000000" pitchFamily="18" charset="-128"/>
              <a:ea typeface="UD デジタル 教科書体 NK-R" panose="02020400000000000000" pitchFamily="18" charset="-128"/>
            </a:endParaRPr>
          </a:p>
        </p:txBody>
      </p:sp>
      <p:sp>
        <p:nvSpPr>
          <p:cNvPr id="13" name="コンテンツ プレースホルダー 2">
            <a:extLst>
              <a:ext uri="{FF2B5EF4-FFF2-40B4-BE49-F238E27FC236}">
                <a16:creationId xmlns:a16="http://schemas.microsoft.com/office/drawing/2014/main" id="{FEA4B8E1-3B18-2205-F26A-2E66899456B7}"/>
              </a:ext>
            </a:extLst>
          </p:cNvPr>
          <p:cNvSpPr txBox="1">
            <a:spLocks/>
          </p:cNvSpPr>
          <p:nvPr/>
        </p:nvSpPr>
        <p:spPr>
          <a:xfrm>
            <a:off x="577221" y="3778406"/>
            <a:ext cx="10643935" cy="2170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ja-JP" altLang="en-US" sz="4000" dirty="0">
              <a:solidFill>
                <a:srgbClr val="E97132"/>
              </a:solidFill>
              <a:latin typeface="UD デジタル 教科書体 NK-R" panose="02020400000000000000" pitchFamily="18" charset="-128"/>
              <a:ea typeface="UD デジタル 教科書体 NK-R" panose="02020400000000000000" pitchFamily="18" charset="-128"/>
            </a:endParaRPr>
          </a:p>
        </p:txBody>
      </p:sp>
      <p:sp>
        <p:nvSpPr>
          <p:cNvPr id="16" name="スライド番号プレースホルダー 15">
            <a:extLst>
              <a:ext uri="{FF2B5EF4-FFF2-40B4-BE49-F238E27FC236}">
                <a16:creationId xmlns:a16="http://schemas.microsoft.com/office/drawing/2014/main" id="{43A38F75-4644-5384-1E15-DA9A3B8DB2F8}"/>
              </a:ext>
            </a:extLst>
          </p:cNvPr>
          <p:cNvSpPr>
            <a:spLocks noGrp="1"/>
          </p:cNvSpPr>
          <p:nvPr>
            <p:ph type="sldNum" sz="quarter" idx="12"/>
          </p:nvPr>
        </p:nvSpPr>
        <p:spPr/>
        <p:txBody>
          <a:bodyPr/>
          <a:lstStyle/>
          <a:p>
            <a:fld id="{54695528-8602-40EC-ADB7-5785948D03CB}" type="slidenum">
              <a:rPr kumimoji="1" lang="ja-JP" altLang="en-US" smtClean="0"/>
              <a:t>35</a:t>
            </a:fld>
            <a:endParaRPr kumimoji="1" lang="ja-JP" altLang="en-US"/>
          </a:p>
        </p:txBody>
      </p:sp>
      <p:sp>
        <p:nvSpPr>
          <p:cNvPr id="7" name="コンテンツ プレースホルダー 2">
            <a:extLst>
              <a:ext uri="{FF2B5EF4-FFF2-40B4-BE49-F238E27FC236}">
                <a16:creationId xmlns:a16="http://schemas.microsoft.com/office/drawing/2014/main" id="{E741329F-7FA1-01E6-F276-C6AD34BB8A2C}"/>
              </a:ext>
            </a:extLst>
          </p:cNvPr>
          <p:cNvSpPr txBox="1">
            <a:spLocks/>
          </p:cNvSpPr>
          <p:nvPr/>
        </p:nvSpPr>
        <p:spPr>
          <a:xfrm>
            <a:off x="6837469" y="4034705"/>
            <a:ext cx="758607" cy="751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4000" dirty="0">
              <a:solidFill>
                <a:srgbClr val="FF0000"/>
              </a:solidFill>
              <a:latin typeface="UD デジタル 教科書体 NK-R" panose="02020400000000000000" pitchFamily="18" charset="-128"/>
              <a:ea typeface="UD デジタル 教科書体 NK-R" panose="02020400000000000000" pitchFamily="18" charset="-128"/>
            </a:endParaRPr>
          </a:p>
        </p:txBody>
      </p:sp>
      <p:grpSp>
        <p:nvGrpSpPr>
          <p:cNvPr id="2" name="グループ化 1">
            <a:extLst>
              <a:ext uri="{FF2B5EF4-FFF2-40B4-BE49-F238E27FC236}">
                <a16:creationId xmlns:a16="http://schemas.microsoft.com/office/drawing/2014/main" id="{2014AF67-1DD0-CDCF-5A92-D87C4B141AC2}"/>
              </a:ext>
            </a:extLst>
          </p:cNvPr>
          <p:cNvGrpSpPr/>
          <p:nvPr/>
        </p:nvGrpSpPr>
        <p:grpSpPr>
          <a:xfrm>
            <a:off x="5965373" y="2876313"/>
            <a:ext cx="425983" cy="2807457"/>
            <a:chOff x="5965373" y="2876313"/>
            <a:chExt cx="425983" cy="2807457"/>
          </a:xfrm>
        </p:grpSpPr>
        <p:grpSp>
          <p:nvGrpSpPr>
            <p:cNvPr id="8" name="グループ化 7">
              <a:extLst>
                <a:ext uri="{FF2B5EF4-FFF2-40B4-BE49-F238E27FC236}">
                  <a16:creationId xmlns:a16="http://schemas.microsoft.com/office/drawing/2014/main" id="{BAA7DBF8-18FE-0FFA-24C9-D92CC2F79906}"/>
                </a:ext>
              </a:extLst>
            </p:cNvPr>
            <p:cNvGrpSpPr/>
            <p:nvPr/>
          </p:nvGrpSpPr>
          <p:grpSpPr>
            <a:xfrm>
              <a:off x="5965373" y="2876313"/>
              <a:ext cx="425983" cy="1625967"/>
              <a:chOff x="7855133" y="2888505"/>
              <a:chExt cx="425983" cy="1625967"/>
            </a:xfrm>
            <a:noFill/>
          </p:grpSpPr>
          <p:sp>
            <p:nvSpPr>
              <p:cNvPr id="12" name="フローチャート: 結合子 11">
                <a:extLst>
                  <a:ext uri="{FF2B5EF4-FFF2-40B4-BE49-F238E27FC236}">
                    <a16:creationId xmlns:a16="http://schemas.microsoft.com/office/drawing/2014/main" id="{9E37C901-FFB6-E2AE-F781-58C7970862FA}"/>
                  </a:ext>
                </a:extLst>
              </p:cNvPr>
              <p:cNvSpPr/>
              <p:nvPr/>
            </p:nvSpPr>
            <p:spPr>
              <a:xfrm>
                <a:off x="7861436" y="2888505"/>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14" name="フローチャート: 結合子 13">
                <a:extLst>
                  <a:ext uri="{FF2B5EF4-FFF2-40B4-BE49-F238E27FC236}">
                    <a16:creationId xmlns:a16="http://schemas.microsoft.com/office/drawing/2014/main" id="{2F98EF7C-7162-63C8-FBA1-5642B9C1F652}"/>
                  </a:ext>
                </a:extLst>
              </p:cNvPr>
              <p:cNvSpPr/>
              <p:nvPr/>
            </p:nvSpPr>
            <p:spPr>
              <a:xfrm>
                <a:off x="7855133" y="350672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15" name="フローチャート: 結合子 14">
                <a:extLst>
                  <a:ext uri="{FF2B5EF4-FFF2-40B4-BE49-F238E27FC236}">
                    <a16:creationId xmlns:a16="http://schemas.microsoft.com/office/drawing/2014/main" id="{FB88ABEB-4152-225A-3B28-780E684C4362}"/>
                  </a:ext>
                </a:extLst>
              </p:cNvPr>
              <p:cNvSpPr/>
              <p:nvPr/>
            </p:nvSpPr>
            <p:spPr>
              <a:xfrm>
                <a:off x="7858868" y="410828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grpSp>
          <p:nvGrpSpPr>
            <p:cNvPr id="9" name="グループ化 8">
              <a:extLst>
                <a:ext uri="{FF2B5EF4-FFF2-40B4-BE49-F238E27FC236}">
                  <a16:creationId xmlns:a16="http://schemas.microsoft.com/office/drawing/2014/main" id="{BB9F9FBC-D882-8398-EC04-5C91DA5801DE}"/>
                </a:ext>
              </a:extLst>
            </p:cNvPr>
            <p:cNvGrpSpPr/>
            <p:nvPr/>
          </p:nvGrpSpPr>
          <p:grpSpPr>
            <a:xfrm>
              <a:off x="5965373" y="4671896"/>
              <a:ext cx="419680" cy="1011874"/>
              <a:chOff x="5965373" y="4671896"/>
              <a:chExt cx="419680" cy="1011874"/>
            </a:xfrm>
          </p:grpSpPr>
          <p:sp>
            <p:nvSpPr>
              <p:cNvPr id="10" name="フローチャート: 結合子 9">
                <a:extLst>
                  <a:ext uri="{FF2B5EF4-FFF2-40B4-BE49-F238E27FC236}">
                    <a16:creationId xmlns:a16="http://schemas.microsoft.com/office/drawing/2014/main" id="{9066B87E-2FDD-6C8F-853A-4B579C411F9A}"/>
                  </a:ext>
                </a:extLst>
              </p:cNvPr>
              <p:cNvSpPr/>
              <p:nvPr/>
            </p:nvSpPr>
            <p:spPr>
              <a:xfrm>
                <a:off x="5965373" y="4671896"/>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E97132"/>
                  </a:solidFill>
                </a:endParaRPr>
              </a:p>
            </p:txBody>
          </p:sp>
          <p:sp>
            <p:nvSpPr>
              <p:cNvPr id="11" name="フローチャート: 結合子 10">
                <a:extLst>
                  <a:ext uri="{FF2B5EF4-FFF2-40B4-BE49-F238E27FC236}">
                    <a16:creationId xmlns:a16="http://schemas.microsoft.com/office/drawing/2014/main" id="{657A7DA4-8193-635D-CDD0-AE15AE8ACD76}"/>
                  </a:ext>
                </a:extLst>
              </p:cNvPr>
              <p:cNvSpPr/>
              <p:nvPr/>
            </p:nvSpPr>
            <p:spPr>
              <a:xfrm>
                <a:off x="5965373" y="5277584"/>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E97132"/>
                  </a:solidFill>
                </a:endParaRPr>
              </a:p>
            </p:txBody>
          </p:sp>
        </p:grpSp>
      </p:grpSp>
      <p:grpSp>
        <p:nvGrpSpPr>
          <p:cNvPr id="17" name="グループ化 16">
            <a:extLst>
              <a:ext uri="{FF2B5EF4-FFF2-40B4-BE49-F238E27FC236}">
                <a16:creationId xmlns:a16="http://schemas.microsoft.com/office/drawing/2014/main" id="{4B852902-C484-64D8-E508-BB82ADAF9094}"/>
              </a:ext>
            </a:extLst>
          </p:cNvPr>
          <p:cNvGrpSpPr/>
          <p:nvPr/>
        </p:nvGrpSpPr>
        <p:grpSpPr>
          <a:xfrm>
            <a:off x="7855133" y="2888505"/>
            <a:ext cx="425983" cy="2201769"/>
            <a:chOff x="7855133" y="2888505"/>
            <a:chExt cx="425983" cy="2201769"/>
          </a:xfrm>
          <a:noFill/>
        </p:grpSpPr>
        <p:grpSp>
          <p:nvGrpSpPr>
            <p:cNvPr id="18" name="グループ化 17">
              <a:extLst>
                <a:ext uri="{FF2B5EF4-FFF2-40B4-BE49-F238E27FC236}">
                  <a16:creationId xmlns:a16="http://schemas.microsoft.com/office/drawing/2014/main" id="{38E521DC-D30D-68D5-2AD9-B296DC534DAB}"/>
                </a:ext>
              </a:extLst>
            </p:cNvPr>
            <p:cNvGrpSpPr/>
            <p:nvPr/>
          </p:nvGrpSpPr>
          <p:grpSpPr>
            <a:xfrm>
              <a:off x="7855133" y="2888505"/>
              <a:ext cx="425983" cy="1625967"/>
              <a:chOff x="7855133" y="2888505"/>
              <a:chExt cx="425983" cy="1625967"/>
            </a:xfrm>
            <a:grpFill/>
          </p:grpSpPr>
          <p:sp>
            <p:nvSpPr>
              <p:cNvPr id="23" name="フローチャート: 結合子 22">
                <a:extLst>
                  <a:ext uri="{FF2B5EF4-FFF2-40B4-BE49-F238E27FC236}">
                    <a16:creationId xmlns:a16="http://schemas.microsoft.com/office/drawing/2014/main" id="{347ED7A5-A699-B08D-2B56-5AA52834D116}"/>
                  </a:ext>
                </a:extLst>
              </p:cNvPr>
              <p:cNvSpPr/>
              <p:nvPr/>
            </p:nvSpPr>
            <p:spPr>
              <a:xfrm>
                <a:off x="7861436" y="2888505"/>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34" name="フローチャート: 結合子 33">
                <a:extLst>
                  <a:ext uri="{FF2B5EF4-FFF2-40B4-BE49-F238E27FC236}">
                    <a16:creationId xmlns:a16="http://schemas.microsoft.com/office/drawing/2014/main" id="{A22C0255-8430-84E5-9683-2577474F727D}"/>
                  </a:ext>
                </a:extLst>
              </p:cNvPr>
              <p:cNvSpPr/>
              <p:nvPr/>
            </p:nvSpPr>
            <p:spPr>
              <a:xfrm>
                <a:off x="7855133" y="350672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35" name="フローチャート: 結合子 34">
                <a:extLst>
                  <a:ext uri="{FF2B5EF4-FFF2-40B4-BE49-F238E27FC236}">
                    <a16:creationId xmlns:a16="http://schemas.microsoft.com/office/drawing/2014/main" id="{617D3EF7-ABDD-FD26-F60A-738A04D8FF19}"/>
                  </a:ext>
                </a:extLst>
              </p:cNvPr>
              <p:cNvSpPr/>
              <p:nvPr/>
            </p:nvSpPr>
            <p:spPr>
              <a:xfrm>
                <a:off x="7858868" y="410828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sp>
          <p:nvSpPr>
            <p:cNvPr id="21" name="フローチャート: 結合子 20">
              <a:extLst>
                <a:ext uri="{FF2B5EF4-FFF2-40B4-BE49-F238E27FC236}">
                  <a16:creationId xmlns:a16="http://schemas.microsoft.com/office/drawing/2014/main" id="{95825085-E52F-4893-6244-0ABAAA4F188D}"/>
                </a:ext>
              </a:extLst>
            </p:cNvPr>
            <p:cNvSpPr/>
            <p:nvPr/>
          </p:nvSpPr>
          <p:spPr>
            <a:xfrm>
              <a:off x="7855133" y="4684088"/>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spTree>
    <p:extLst>
      <p:ext uri="{BB962C8B-B14F-4D97-AF65-F5344CB8AC3E}">
        <p14:creationId xmlns:p14="http://schemas.microsoft.com/office/powerpoint/2010/main" val="2239586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2303E667-04D5-D356-6536-61755DEA8FC4}"/>
              </a:ext>
            </a:extLst>
          </p:cNvPr>
          <p:cNvGrpSpPr/>
          <p:nvPr/>
        </p:nvGrpSpPr>
        <p:grpSpPr>
          <a:xfrm>
            <a:off x="0" y="51361"/>
            <a:ext cx="3582443" cy="627528"/>
            <a:chOff x="0" y="51361"/>
            <a:chExt cx="4446741" cy="627528"/>
          </a:xfrm>
        </p:grpSpPr>
        <p:sp>
          <p:nvSpPr>
            <p:cNvPr id="5" name="コンテンツ プレースホルダー 2">
              <a:extLst>
                <a:ext uri="{FF2B5EF4-FFF2-40B4-BE49-F238E27FC236}">
                  <a16:creationId xmlns:a16="http://schemas.microsoft.com/office/drawing/2014/main" id="{3D91F7BB-D7A1-F6BE-6DB1-1FCBE628A5E2}"/>
                </a:ext>
              </a:extLst>
            </p:cNvPr>
            <p:cNvSpPr txBox="1">
              <a:spLocks/>
            </p:cNvSpPr>
            <p:nvPr/>
          </p:nvSpPr>
          <p:spPr>
            <a:xfrm>
              <a:off x="1" y="51361"/>
              <a:ext cx="4446740" cy="627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４．利用と請求方法について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6" name="直線コネクタ 5">
              <a:extLst>
                <a:ext uri="{FF2B5EF4-FFF2-40B4-BE49-F238E27FC236}">
                  <a16:creationId xmlns:a16="http://schemas.microsoft.com/office/drawing/2014/main" id="{678B4D97-4384-B0B6-1997-D9392744D151}"/>
                </a:ext>
              </a:extLst>
            </p:cNvPr>
            <p:cNvCxnSpPr>
              <a:cxnSpLocks/>
            </p:cNvCxnSpPr>
            <p:nvPr/>
          </p:nvCxnSpPr>
          <p:spPr>
            <a:xfrm>
              <a:off x="0" y="429195"/>
              <a:ext cx="4275714"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3" name="コンテンツ プレースホルダー 2">
            <a:extLst>
              <a:ext uri="{FF2B5EF4-FFF2-40B4-BE49-F238E27FC236}">
                <a16:creationId xmlns:a16="http://schemas.microsoft.com/office/drawing/2014/main" id="{CE5B6D75-85B4-9FDE-1BDD-7A8113940D35}"/>
              </a:ext>
            </a:extLst>
          </p:cNvPr>
          <p:cNvSpPr txBox="1">
            <a:spLocks/>
          </p:cNvSpPr>
          <p:nvPr/>
        </p:nvSpPr>
        <p:spPr>
          <a:xfrm>
            <a:off x="294999" y="1085995"/>
            <a:ext cx="11319780" cy="495030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（例５）</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〇状態像</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・要支援２</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・従前相当訪問型</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サービス</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（標準的なサービス</a:t>
            </a:r>
            <a:r>
              <a:rPr lang="en-US" altLang="ja-JP" sz="3600" dirty="0">
                <a:latin typeface="UD デジタル 教科書体 NK-R" panose="02020400000000000000" pitchFamily="18" charset="-128"/>
                <a:ea typeface="UD デジタル 教科書体 NK-R" panose="02020400000000000000" pitchFamily="18" charset="-128"/>
              </a:rPr>
              <a:t>5</a:t>
            </a:r>
            <a:r>
              <a:rPr lang="ja-JP" altLang="en-US" sz="3600" dirty="0">
                <a:latin typeface="UD デジタル 教科書体 NK-R" panose="02020400000000000000" pitchFamily="18" charset="-128"/>
                <a:ea typeface="UD デジタル 教科書体 NK-R" panose="02020400000000000000" pitchFamily="18" charset="-128"/>
              </a:rPr>
              <a:t>回</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と生活援助中心の</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en-US" altLang="ja-JP" sz="3600" dirty="0">
                <a:latin typeface="UD デジタル 教科書体 NK-R" panose="02020400000000000000" pitchFamily="18" charset="-128"/>
                <a:ea typeface="UD デジタル 教科書体 NK-R" panose="02020400000000000000" pitchFamily="18" charset="-128"/>
              </a:rPr>
              <a:t>45</a:t>
            </a:r>
            <a:r>
              <a:rPr lang="ja-JP" altLang="en-US" sz="3600" dirty="0">
                <a:latin typeface="UD デジタル 教科書体 NK-R" panose="02020400000000000000" pitchFamily="18" charset="-128"/>
                <a:ea typeface="UD デジタル 教科書体 NK-R" panose="02020400000000000000" pitchFamily="18" charset="-128"/>
              </a:rPr>
              <a:t>分以上</a:t>
            </a:r>
            <a:r>
              <a:rPr lang="en-US" altLang="ja-JP" sz="3600" dirty="0">
                <a:latin typeface="UD デジタル 教科書体 NK-R" panose="02020400000000000000" pitchFamily="18" charset="-128"/>
                <a:ea typeface="UD デジタル 教科書体 NK-R" panose="02020400000000000000" pitchFamily="18" charset="-128"/>
              </a:rPr>
              <a:t>4</a:t>
            </a:r>
            <a:r>
              <a:rPr lang="ja-JP" altLang="en-US" sz="3600" dirty="0">
                <a:latin typeface="UD デジタル 教科書体 NK-R" panose="02020400000000000000" pitchFamily="18" charset="-128"/>
                <a:ea typeface="UD デジタル 教科書体 NK-R" panose="02020400000000000000" pitchFamily="18" charset="-128"/>
              </a:rPr>
              <a:t>回）</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〇予定</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・週２回程度</a:t>
            </a:r>
            <a:endParaRPr lang="en-US" altLang="ja-JP" sz="3600" dirty="0">
              <a:latin typeface="UD デジタル 教科書体 NK-R" panose="02020400000000000000" pitchFamily="18" charset="-128"/>
              <a:ea typeface="UD デジタル 教科書体 NK-R" panose="02020400000000000000" pitchFamily="18" charset="-128"/>
            </a:endParaRPr>
          </a:p>
        </p:txBody>
      </p:sp>
      <p:sp>
        <p:nvSpPr>
          <p:cNvPr id="13" name="コンテンツ プレースホルダー 2">
            <a:extLst>
              <a:ext uri="{FF2B5EF4-FFF2-40B4-BE49-F238E27FC236}">
                <a16:creationId xmlns:a16="http://schemas.microsoft.com/office/drawing/2014/main" id="{FEA4B8E1-3B18-2205-F26A-2E66899456B7}"/>
              </a:ext>
            </a:extLst>
          </p:cNvPr>
          <p:cNvSpPr txBox="1">
            <a:spLocks/>
          </p:cNvSpPr>
          <p:nvPr/>
        </p:nvSpPr>
        <p:spPr>
          <a:xfrm>
            <a:off x="577221" y="3778406"/>
            <a:ext cx="10643935" cy="2170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ja-JP" altLang="en-US" sz="4000" dirty="0">
              <a:solidFill>
                <a:srgbClr val="E97132"/>
              </a:solidFill>
              <a:latin typeface="UD デジタル 教科書体 NK-R" panose="02020400000000000000" pitchFamily="18" charset="-128"/>
              <a:ea typeface="UD デジタル 教科書体 NK-R" panose="02020400000000000000" pitchFamily="18" charset="-128"/>
            </a:endParaRPr>
          </a:p>
        </p:txBody>
      </p:sp>
      <p:sp>
        <p:nvSpPr>
          <p:cNvPr id="16" name="スライド番号プレースホルダー 15">
            <a:extLst>
              <a:ext uri="{FF2B5EF4-FFF2-40B4-BE49-F238E27FC236}">
                <a16:creationId xmlns:a16="http://schemas.microsoft.com/office/drawing/2014/main" id="{43A38F75-4644-5384-1E15-DA9A3B8DB2F8}"/>
              </a:ext>
            </a:extLst>
          </p:cNvPr>
          <p:cNvSpPr>
            <a:spLocks noGrp="1"/>
          </p:cNvSpPr>
          <p:nvPr>
            <p:ph type="sldNum" sz="quarter" idx="12"/>
          </p:nvPr>
        </p:nvSpPr>
        <p:spPr/>
        <p:txBody>
          <a:bodyPr/>
          <a:lstStyle/>
          <a:p>
            <a:fld id="{54695528-8602-40EC-ADB7-5785948D03CB}" type="slidenum">
              <a:rPr kumimoji="1" lang="ja-JP" altLang="en-US" smtClean="0"/>
              <a:t>36</a:t>
            </a:fld>
            <a:endParaRPr kumimoji="1" lang="ja-JP" altLang="en-US"/>
          </a:p>
        </p:txBody>
      </p:sp>
      <p:sp>
        <p:nvSpPr>
          <p:cNvPr id="7" name="コンテンツ プレースホルダー 2">
            <a:extLst>
              <a:ext uri="{FF2B5EF4-FFF2-40B4-BE49-F238E27FC236}">
                <a16:creationId xmlns:a16="http://schemas.microsoft.com/office/drawing/2014/main" id="{E741329F-7FA1-01E6-F276-C6AD34BB8A2C}"/>
              </a:ext>
            </a:extLst>
          </p:cNvPr>
          <p:cNvSpPr txBox="1">
            <a:spLocks/>
          </p:cNvSpPr>
          <p:nvPr/>
        </p:nvSpPr>
        <p:spPr>
          <a:xfrm>
            <a:off x="6837469" y="4034705"/>
            <a:ext cx="758607" cy="751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4000" dirty="0">
              <a:solidFill>
                <a:srgbClr val="FF0000"/>
              </a:solidFill>
              <a:latin typeface="UD デジタル 教科書体 NK-R" panose="02020400000000000000" pitchFamily="18" charset="-128"/>
              <a:ea typeface="UD デジタル 教科書体 NK-R" panose="02020400000000000000" pitchFamily="18" charset="-128"/>
            </a:endParaRPr>
          </a:p>
        </p:txBody>
      </p:sp>
      <p:pic>
        <p:nvPicPr>
          <p:cNvPr id="46" name="図 45">
            <a:extLst>
              <a:ext uri="{FF2B5EF4-FFF2-40B4-BE49-F238E27FC236}">
                <a16:creationId xmlns:a16="http://schemas.microsoft.com/office/drawing/2014/main" id="{CA779953-B4BB-F4D0-53D2-21C8BC74356A}"/>
              </a:ext>
            </a:extLst>
          </p:cNvPr>
          <p:cNvPicPr>
            <a:picLocks noChangeAspect="1"/>
          </p:cNvPicPr>
          <p:nvPr/>
        </p:nvPicPr>
        <p:blipFill>
          <a:blip r:embed="rId3"/>
          <a:stretch>
            <a:fillRect/>
          </a:stretch>
        </p:blipFill>
        <p:spPr>
          <a:xfrm>
            <a:off x="4232947" y="747361"/>
            <a:ext cx="7664053" cy="5447594"/>
          </a:xfrm>
          <a:prstGeom prst="rect">
            <a:avLst/>
          </a:prstGeom>
        </p:spPr>
      </p:pic>
      <p:grpSp>
        <p:nvGrpSpPr>
          <p:cNvPr id="47" name="グループ化 46">
            <a:extLst>
              <a:ext uri="{FF2B5EF4-FFF2-40B4-BE49-F238E27FC236}">
                <a16:creationId xmlns:a16="http://schemas.microsoft.com/office/drawing/2014/main" id="{2B4EB3F5-57E8-B974-F668-08BD2CCD8729}"/>
              </a:ext>
            </a:extLst>
          </p:cNvPr>
          <p:cNvGrpSpPr/>
          <p:nvPr/>
        </p:nvGrpSpPr>
        <p:grpSpPr>
          <a:xfrm>
            <a:off x="5965373" y="2876313"/>
            <a:ext cx="425983" cy="2807457"/>
            <a:chOff x="5965373" y="2876313"/>
            <a:chExt cx="425983" cy="2807457"/>
          </a:xfrm>
        </p:grpSpPr>
        <p:grpSp>
          <p:nvGrpSpPr>
            <p:cNvPr id="48" name="グループ化 47">
              <a:extLst>
                <a:ext uri="{FF2B5EF4-FFF2-40B4-BE49-F238E27FC236}">
                  <a16:creationId xmlns:a16="http://schemas.microsoft.com/office/drawing/2014/main" id="{5A89C202-2273-C0C5-5C12-229021DF0508}"/>
                </a:ext>
              </a:extLst>
            </p:cNvPr>
            <p:cNvGrpSpPr/>
            <p:nvPr/>
          </p:nvGrpSpPr>
          <p:grpSpPr>
            <a:xfrm>
              <a:off x="5965373" y="2876313"/>
              <a:ext cx="425983" cy="1625967"/>
              <a:chOff x="7855133" y="2888505"/>
              <a:chExt cx="425983" cy="1625967"/>
            </a:xfrm>
            <a:noFill/>
          </p:grpSpPr>
          <p:sp>
            <p:nvSpPr>
              <p:cNvPr id="52" name="フローチャート: 結合子 51">
                <a:extLst>
                  <a:ext uri="{FF2B5EF4-FFF2-40B4-BE49-F238E27FC236}">
                    <a16:creationId xmlns:a16="http://schemas.microsoft.com/office/drawing/2014/main" id="{1D76508D-531C-F0AB-89F2-2A71727F953E}"/>
                  </a:ext>
                </a:extLst>
              </p:cNvPr>
              <p:cNvSpPr/>
              <p:nvPr/>
            </p:nvSpPr>
            <p:spPr>
              <a:xfrm>
                <a:off x="7861436" y="2888505"/>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標</a:t>
                </a:r>
              </a:p>
            </p:txBody>
          </p:sp>
          <p:sp>
            <p:nvSpPr>
              <p:cNvPr id="53" name="フローチャート: 結合子 52">
                <a:extLst>
                  <a:ext uri="{FF2B5EF4-FFF2-40B4-BE49-F238E27FC236}">
                    <a16:creationId xmlns:a16="http://schemas.microsoft.com/office/drawing/2014/main" id="{282EC2DA-1652-BE39-494C-8216A01D0BBC}"/>
                  </a:ext>
                </a:extLst>
              </p:cNvPr>
              <p:cNvSpPr/>
              <p:nvPr/>
            </p:nvSpPr>
            <p:spPr>
              <a:xfrm>
                <a:off x="7855133" y="350672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標</a:t>
                </a:r>
              </a:p>
            </p:txBody>
          </p:sp>
          <p:sp>
            <p:nvSpPr>
              <p:cNvPr id="54" name="フローチャート: 結合子 53">
                <a:extLst>
                  <a:ext uri="{FF2B5EF4-FFF2-40B4-BE49-F238E27FC236}">
                    <a16:creationId xmlns:a16="http://schemas.microsoft.com/office/drawing/2014/main" id="{A10F62C5-4CBE-4ED7-0081-0CF43E1EF080}"/>
                  </a:ext>
                </a:extLst>
              </p:cNvPr>
              <p:cNvSpPr/>
              <p:nvPr/>
            </p:nvSpPr>
            <p:spPr>
              <a:xfrm>
                <a:off x="7858868" y="410828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標</a:t>
                </a:r>
              </a:p>
            </p:txBody>
          </p:sp>
        </p:grpSp>
        <p:grpSp>
          <p:nvGrpSpPr>
            <p:cNvPr id="49" name="グループ化 48">
              <a:extLst>
                <a:ext uri="{FF2B5EF4-FFF2-40B4-BE49-F238E27FC236}">
                  <a16:creationId xmlns:a16="http://schemas.microsoft.com/office/drawing/2014/main" id="{6408A8AC-867B-D502-F379-CA0207B84E3F}"/>
                </a:ext>
              </a:extLst>
            </p:cNvPr>
            <p:cNvGrpSpPr/>
            <p:nvPr/>
          </p:nvGrpSpPr>
          <p:grpSpPr>
            <a:xfrm>
              <a:off x="5965373" y="4671896"/>
              <a:ext cx="419680" cy="1011874"/>
              <a:chOff x="5965373" y="4671896"/>
              <a:chExt cx="419680" cy="1011874"/>
            </a:xfrm>
          </p:grpSpPr>
          <p:sp>
            <p:nvSpPr>
              <p:cNvPr id="50" name="フローチャート: 結合子 49">
                <a:extLst>
                  <a:ext uri="{FF2B5EF4-FFF2-40B4-BE49-F238E27FC236}">
                    <a16:creationId xmlns:a16="http://schemas.microsoft.com/office/drawing/2014/main" id="{B59D51A7-F883-1E3C-34E9-9734B70A9C3A}"/>
                  </a:ext>
                </a:extLst>
              </p:cNvPr>
              <p:cNvSpPr/>
              <p:nvPr/>
            </p:nvSpPr>
            <p:spPr>
              <a:xfrm>
                <a:off x="5965373" y="4671896"/>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標</a:t>
                </a:r>
              </a:p>
            </p:txBody>
          </p:sp>
          <p:sp>
            <p:nvSpPr>
              <p:cNvPr id="51" name="フローチャート: 結合子 50">
                <a:extLst>
                  <a:ext uri="{FF2B5EF4-FFF2-40B4-BE49-F238E27FC236}">
                    <a16:creationId xmlns:a16="http://schemas.microsoft.com/office/drawing/2014/main" id="{81F74E01-BB85-646F-1505-A01282469A0F}"/>
                  </a:ext>
                </a:extLst>
              </p:cNvPr>
              <p:cNvSpPr/>
              <p:nvPr/>
            </p:nvSpPr>
            <p:spPr>
              <a:xfrm>
                <a:off x="5965373" y="5277584"/>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標</a:t>
                </a:r>
              </a:p>
            </p:txBody>
          </p:sp>
        </p:grpSp>
      </p:grpSp>
      <p:grpSp>
        <p:nvGrpSpPr>
          <p:cNvPr id="55" name="グループ化 54">
            <a:extLst>
              <a:ext uri="{FF2B5EF4-FFF2-40B4-BE49-F238E27FC236}">
                <a16:creationId xmlns:a16="http://schemas.microsoft.com/office/drawing/2014/main" id="{5BE75917-2245-38A9-BB2B-34F2CD6E637A}"/>
              </a:ext>
            </a:extLst>
          </p:cNvPr>
          <p:cNvGrpSpPr/>
          <p:nvPr/>
        </p:nvGrpSpPr>
        <p:grpSpPr>
          <a:xfrm>
            <a:off x="7855133" y="2888505"/>
            <a:ext cx="425983" cy="2201769"/>
            <a:chOff x="7855133" y="2888505"/>
            <a:chExt cx="425983" cy="2201769"/>
          </a:xfrm>
          <a:noFill/>
        </p:grpSpPr>
        <p:grpSp>
          <p:nvGrpSpPr>
            <p:cNvPr id="56" name="グループ化 55">
              <a:extLst>
                <a:ext uri="{FF2B5EF4-FFF2-40B4-BE49-F238E27FC236}">
                  <a16:creationId xmlns:a16="http://schemas.microsoft.com/office/drawing/2014/main" id="{B5F0E23E-AFDE-49DC-5C68-34D98E64632F}"/>
                </a:ext>
              </a:extLst>
            </p:cNvPr>
            <p:cNvGrpSpPr/>
            <p:nvPr/>
          </p:nvGrpSpPr>
          <p:grpSpPr>
            <a:xfrm>
              <a:off x="7855133" y="2888505"/>
              <a:ext cx="425983" cy="1625967"/>
              <a:chOff x="7855133" y="2888505"/>
              <a:chExt cx="425983" cy="1625967"/>
            </a:xfrm>
            <a:grpFill/>
          </p:grpSpPr>
          <p:sp>
            <p:nvSpPr>
              <p:cNvPr id="58" name="フローチャート: 結合子 57">
                <a:extLst>
                  <a:ext uri="{FF2B5EF4-FFF2-40B4-BE49-F238E27FC236}">
                    <a16:creationId xmlns:a16="http://schemas.microsoft.com/office/drawing/2014/main" id="{B8B467F6-84E8-3B0C-9FC3-206C157D2863}"/>
                  </a:ext>
                </a:extLst>
              </p:cNvPr>
              <p:cNvSpPr/>
              <p:nvPr/>
            </p:nvSpPr>
            <p:spPr>
              <a:xfrm>
                <a:off x="7861436" y="2888505"/>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生</a:t>
                </a:r>
              </a:p>
            </p:txBody>
          </p:sp>
          <p:sp>
            <p:nvSpPr>
              <p:cNvPr id="59" name="フローチャート: 結合子 58">
                <a:extLst>
                  <a:ext uri="{FF2B5EF4-FFF2-40B4-BE49-F238E27FC236}">
                    <a16:creationId xmlns:a16="http://schemas.microsoft.com/office/drawing/2014/main" id="{B7EA21E4-5978-EA8B-E2EF-DA64C4E5FE49}"/>
                  </a:ext>
                </a:extLst>
              </p:cNvPr>
              <p:cNvSpPr/>
              <p:nvPr/>
            </p:nvSpPr>
            <p:spPr>
              <a:xfrm>
                <a:off x="7855133" y="350672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生</a:t>
                </a:r>
              </a:p>
            </p:txBody>
          </p:sp>
          <p:sp>
            <p:nvSpPr>
              <p:cNvPr id="60" name="フローチャート: 結合子 59">
                <a:extLst>
                  <a:ext uri="{FF2B5EF4-FFF2-40B4-BE49-F238E27FC236}">
                    <a16:creationId xmlns:a16="http://schemas.microsoft.com/office/drawing/2014/main" id="{A141BA09-363D-D79C-1239-50A990AB1D2A}"/>
                  </a:ext>
                </a:extLst>
              </p:cNvPr>
              <p:cNvSpPr/>
              <p:nvPr/>
            </p:nvSpPr>
            <p:spPr>
              <a:xfrm>
                <a:off x="7858868" y="410828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生</a:t>
                </a:r>
              </a:p>
            </p:txBody>
          </p:sp>
        </p:grpSp>
        <p:sp>
          <p:nvSpPr>
            <p:cNvPr id="57" name="フローチャート: 結合子 56">
              <a:extLst>
                <a:ext uri="{FF2B5EF4-FFF2-40B4-BE49-F238E27FC236}">
                  <a16:creationId xmlns:a16="http://schemas.microsoft.com/office/drawing/2014/main" id="{8A4CAEAB-4732-308D-823A-70C3B6A0E155}"/>
                </a:ext>
              </a:extLst>
            </p:cNvPr>
            <p:cNvSpPr/>
            <p:nvPr/>
          </p:nvSpPr>
          <p:spPr>
            <a:xfrm>
              <a:off x="7855133" y="4684088"/>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生</a:t>
              </a:r>
            </a:p>
          </p:txBody>
        </p:sp>
      </p:grpSp>
    </p:spTree>
    <p:extLst>
      <p:ext uri="{BB962C8B-B14F-4D97-AF65-F5344CB8AC3E}">
        <p14:creationId xmlns:p14="http://schemas.microsoft.com/office/powerpoint/2010/main" val="1372262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図 46">
            <a:extLst>
              <a:ext uri="{FF2B5EF4-FFF2-40B4-BE49-F238E27FC236}">
                <a16:creationId xmlns:a16="http://schemas.microsoft.com/office/drawing/2014/main" id="{E651D9BB-D359-8CE8-36EC-72279AFCE2CF}"/>
              </a:ext>
            </a:extLst>
          </p:cNvPr>
          <p:cNvPicPr>
            <a:picLocks noChangeAspect="1"/>
          </p:cNvPicPr>
          <p:nvPr/>
        </p:nvPicPr>
        <p:blipFill>
          <a:blip r:embed="rId3"/>
          <a:stretch>
            <a:fillRect/>
          </a:stretch>
        </p:blipFill>
        <p:spPr>
          <a:xfrm>
            <a:off x="4232947" y="747361"/>
            <a:ext cx="7664053" cy="5447594"/>
          </a:xfrm>
          <a:prstGeom prst="rect">
            <a:avLst/>
          </a:prstGeom>
        </p:spPr>
      </p:pic>
      <p:grpSp>
        <p:nvGrpSpPr>
          <p:cNvPr id="4" name="グループ化 3">
            <a:extLst>
              <a:ext uri="{FF2B5EF4-FFF2-40B4-BE49-F238E27FC236}">
                <a16:creationId xmlns:a16="http://schemas.microsoft.com/office/drawing/2014/main" id="{2303E667-04D5-D356-6536-61755DEA8FC4}"/>
              </a:ext>
            </a:extLst>
          </p:cNvPr>
          <p:cNvGrpSpPr/>
          <p:nvPr/>
        </p:nvGrpSpPr>
        <p:grpSpPr>
          <a:xfrm>
            <a:off x="0" y="51361"/>
            <a:ext cx="3582443" cy="627528"/>
            <a:chOff x="0" y="51361"/>
            <a:chExt cx="4446741" cy="627528"/>
          </a:xfrm>
        </p:grpSpPr>
        <p:sp>
          <p:nvSpPr>
            <p:cNvPr id="5" name="コンテンツ プレースホルダー 2">
              <a:extLst>
                <a:ext uri="{FF2B5EF4-FFF2-40B4-BE49-F238E27FC236}">
                  <a16:creationId xmlns:a16="http://schemas.microsoft.com/office/drawing/2014/main" id="{3D91F7BB-D7A1-F6BE-6DB1-1FCBE628A5E2}"/>
                </a:ext>
              </a:extLst>
            </p:cNvPr>
            <p:cNvSpPr txBox="1">
              <a:spLocks/>
            </p:cNvSpPr>
            <p:nvPr/>
          </p:nvSpPr>
          <p:spPr>
            <a:xfrm>
              <a:off x="1" y="51361"/>
              <a:ext cx="4446740" cy="627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４．利用と請求方法について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6" name="直線コネクタ 5">
              <a:extLst>
                <a:ext uri="{FF2B5EF4-FFF2-40B4-BE49-F238E27FC236}">
                  <a16:creationId xmlns:a16="http://schemas.microsoft.com/office/drawing/2014/main" id="{678B4D97-4384-B0B6-1997-D9392744D151}"/>
                </a:ext>
              </a:extLst>
            </p:cNvPr>
            <p:cNvCxnSpPr>
              <a:cxnSpLocks/>
            </p:cNvCxnSpPr>
            <p:nvPr/>
          </p:nvCxnSpPr>
          <p:spPr>
            <a:xfrm>
              <a:off x="0" y="429195"/>
              <a:ext cx="4275714"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13" name="コンテンツ プレースホルダー 2">
            <a:extLst>
              <a:ext uri="{FF2B5EF4-FFF2-40B4-BE49-F238E27FC236}">
                <a16:creationId xmlns:a16="http://schemas.microsoft.com/office/drawing/2014/main" id="{FEA4B8E1-3B18-2205-F26A-2E66899456B7}"/>
              </a:ext>
            </a:extLst>
          </p:cNvPr>
          <p:cNvSpPr txBox="1">
            <a:spLocks/>
          </p:cNvSpPr>
          <p:nvPr/>
        </p:nvSpPr>
        <p:spPr>
          <a:xfrm>
            <a:off x="577221" y="3778406"/>
            <a:ext cx="10643935" cy="2170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ja-JP" altLang="en-US" sz="4000" dirty="0">
              <a:solidFill>
                <a:srgbClr val="E97132"/>
              </a:solidFill>
              <a:latin typeface="UD デジタル 教科書体 NK-R" panose="02020400000000000000" pitchFamily="18" charset="-128"/>
              <a:ea typeface="UD デジタル 教科書体 NK-R" panose="02020400000000000000" pitchFamily="18" charset="-128"/>
            </a:endParaRPr>
          </a:p>
        </p:txBody>
      </p:sp>
      <p:sp>
        <p:nvSpPr>
          <p:cNvPr id="16" name="スライド番号プレースホルダー 15">
            <a:extLst>
              <a:ext uri="{FF2B5EF4-FFF2-40B4-BE49-F238E27FC236}">
                <a16:creationId xmlns:a16="http://schemas.microsoft.com/office/drawing/2014/main" id="{43A38F75-4644-5384-1E15-DA9A3B8DB2F8}"/>
              </a:ext>
            </a:extLst>
          </p:cNvPr>
          <p:cNvSpPr>
            <a:spLocks noGrp="1"/>
          </p:cNvSpPr>
          <p:nvPr>
            <p:ph type="sldNum" sz="quarter" idx="12"/>
          </p:nvPr>
        </p:nvSpPr>
        <p:spPr/>
        <p:txBody>
          <a:bodyPr/>
          <a:lstStyle/>
          <a:p>
            <a:fld id="{54695528-8602-40EC-ADB7-5785948D03CB}" type="slidenum">
              <a:rPr kumimoji="1" lang="ja-JP" altLang="en-US" smtClean="0"/>
              <a:t>37</a:t>
            </a:fld>
            <a:endParaRPr kumimoji="1" lang="ja-JP" altLang="en-US"/>
          </a:p>
        </p:txBody>
      </p:sp>
      <p:sp>
        <p:nvSpPr>
          <p:cNvPr id="7" name="コンテンツ プレースホルダー 2">
            <a:extLst>
              <a:ext uri="{FF2B5EF4-FFF2-40B4-BE49-F238E27FC236}">
                <a16:creationId xmlns:a16="http://schemas.microsoft.com/office/drawing/2014/main" id="{E741329F-7FA1-01E6-F276-C6AD34BB8A2C}"/>
              </a:ext>
            </a:extLst>
          </p:cNvPr>
          <p:cNvSpPr txBox="1">
            <a:spLocks/>
          </p:cNvSpPr>
          <p:nvPr/>
        </p:nvSpPr>
        <p:spPr>
          <a:xfrm>
            <a:off x="6837469" y="4034705"/>
            <a:ext cx="758607" cy="751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40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3" name="コンテンツ プレースホルダー 2">
            <a:extLst>
              <a:ext uri="{FF2B5EF4-FFF2-40B4-BE49-F238E27FC236}">
                <a16:creationId xmlns:a16="http://schemas.microsoft.com/office/drawing/2014/main" id="{CE5B6D75-85B4-9FDE-1BDD-7A8113940D35}"/>
              </a:ext>
            </a:extLst>
          </p:cNvPr>
          <p:cNvSpPr txBox="1">
            <a:spLocks/>
          </p:cNvSpPr>
          <p:nvPr/>
        </p:nvSpPr>
        <p:spPr>
          <a:xfrm>
            <a:off x="294999" y="1085995"/>
            <a:ext cx="11319780" cy="4950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（例５）</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000" dirty="0">
                <a:latin typeface="UD デジタル 教科書体 NK-R" panose="02020400000000000000" pitchFamily="18" charset="-128"/>
                <a:ea typeface="UD デジタル 教科書体 NK-R" panose="02020400000000000000" pitchFamily="18" charset="-128"/>
              </a:rPr>
              <a:t>標準的なサービス</a:t>
            </a: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000" dirty="0">
                <a:latin typeface="UD デジタル 教科書体 NK-R" panose="02020400000000000000" pitchFamily="18" charset="-128"/>
                <a:ea typeface="UD デジタル 教科書体 NK-R" panose="02020400000000000000" pitchFamily="18" charset="-128"/>
              </a:rPr>
              <a:t>２８７単位</a:t>
            </a:r>
            <a:r>
              <a:rPr lang="en-US" altLang="ja-JP" sz="20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５回＝</a:t>
            </a:r>
            <a:r>
              <a:rPr lang="en-US" altLang="ja-JP" sz="2000" dirty="0">
                <a:latin typeface="UD デジタル 教科書体 NK-R" panose="02020400000000000000" pitchFamily="18" charset="-128"/>
                <a:ea typeface="UD デジタル 教科書体 NK-R" panose="02020400000000000000" pitchFamily="18" charset="-128"/>
              </a:rPr>
              <a:t>1,435</a:t>
            </a:r>
            <a:r>
              <a:rPr lang="ja-JP" altLang="en-US" sz="2000" dirty="0">
                <a:latin typeface="UD デジタル 教科書体 NK-R" panose="02020400000000000000" pitchFamily="18" charset="-128"/>
                <a:ea typeface="UD デジタル 教科書体 NK-R" panose="02020400000000000000" pitchFamily="18" charset="-128"/>
              </a:rPr>
              <a:t>単位</a:t>
            </a: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000" dirty="0">
                <a:latin typeface="UD デジタル 教科書体 NK-R" panose="02020400000000000000" pitchFamily="18" charset="-128"/>
                <a:ea typeface="UD デジタル 教科書体 NK-R" panose="02020400000000000000" pitchFamily="18" charset="-128"/>
              </a:rPr>
              <a:t>生活援助中心のサービス（</a:t>
            </a:r>
            <a:r>
              <a:rPr lang="en-US" altLang="ja-JP" sz="2000" dirty="0">
                <a:latin typeface="UD デジタル 教科書体 NK-R" panose="02020400000000000000" pitchFamily="18" charset="-128"/>
                <a:ea typeface="UD デジタル 教科書体 NK-R" panose="02020400000000000000" pitchFamily="18" charset="-128"/>
              </a:rPr>
              <a:t>45</a:t>
            </a:r>
            <a:r>
              <a:rPr lang="ja-JP" altLang="en-US" sz="2000" dirty="0">
                <a:latin typeface="UD デジタル 教科書体 NK-R" panose="02020400000000000000" pitchFamily="18" charset="-128"/>
                <a:ea typeface="UD デジタル 教科書体 NK-R" panose="02020400000000000000" pitchFamily="18" charset="-128"/>
              </a:rPr>
              <a:t>分以上）</a:t>
            </a:r>
            <a:endParaRPr lang="en-US" altLang="ja-JP" sz="1800" dirty="0">
              <a:latin typeface="UD デジタル 教科書体 NK-R" panose="02020400000000000000" pitchFamily="18" charset="-128"/>
              <a:ea typeface="UD デジタル 教科書体 NK-R" panose="02020400000000000000" pitchFamily="18" charset="-128"/>
            </a:endParaRPr>
          </a:p>
          <a:p>
            <a:pPr marL="0" indent="0">
              <a:buNone/>
            </a:pPr>
            <a:r>
              <a:rPr lang="en-US" altLang="ja-JP" sz="1800" dirty="0">
                <a:latin typeface="UD デジタル 教科書体 NK-R" panose="02020400000000000000" pitchFamily="18" charset="-128"/>
                <a:ea typeface="UD デジタル 教科書体 NK-R" panose="02020400000000000000" pitchFamily="18" charset="-128"/>
              </a:rPr>
              <a:t>220</a:t>
            </a:r>
            <a:r>
              <a:rPr lang="ja-JP" altLang="en-US" sz="1800" dirty="0">
                <a:latin typeface="UD デジタル 教科書体 NK-R" panose="02020400000000000000" pitchFamily="18" charset="-128"/>
                <a:ea typeface="UD デジタル 教科書体 NK-R" panose="02020400000000000000" pitchFamily="18" charset="-128"/>
              </a:rPr>
              <a:t>単位</a:t>
            </a:r>
            <a:r>
              <a:rPr lang="en-US" altLang="ja-JP" sz="1800" dirty="0">
                <a:latin typeface="UD デジタル 教科書体 NK-R" panose="02020400000000000000" pitchFamily="18" charset="-128"/>
                <a:ea typeface="UD デジタル 教科書体 NK-R" panose="02020400000000000000" pitchFamily="18" charset="-128"/>
              </a:rPr>
              <a:t>×4</a:t>
            </a:r>
            <a:r>
              <a:rPr lang="ja-JP" altLang="en-US" sz="1800" dirty="0">
                <a:latin typeface="UD デジタル 教科書体 NK-R" panose="02020400000000000000" pitchFamily="18" charset="-128"/>
                <a:ea typeface="UD デジタル 教科書体 NK-R" panose="02020400000000000000" pitchFamily="18" charset="-128"/>
              </a:rPr>
              <a:t>回＝８８０単位</a:t>
            </a:r>
            <a:endParaRPr lang="en-US" altLang="ja-JP" sz="18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1800" dirty="0">
              <a:latin typeface="UD デジタル 教科書体 NK-R" panose="02020400000000000000" pitchFamily="18" charset="-128"/>
              <a:ea typeface="UD デジタル 教科書体 NK-R" panose="02020400000000000000" pitchFamily="18" charset="-128"/>
            </a:endParaRPr>
          </a:p>
          <a:p>
            <a:pPr marL="0" indent="0">
              <a:buNone/>
            </a:pPr>
            <a:r>
              <a:rPr lang="en-US" altLang="ja-JP" sz="1800" dirty="0">
                <a:latin typeface="UD デジタル 教科書体 NK-R" panose="02020400000000000000" pitchFamily="18" charset="-128"/>
                <a:ea typeface="UD デジタル 教科書体 NK-R" panose="02020400000000000000" pitchFamily="18" charset="-128"/>
              </a:rPr>
              <a:t>1,435</a:t>
            </a:r>
            <a:r>
              <a:rPr lang="ja-JP" altLang="en-US" sz="1800" dirty="0">
                <a:latin typeface="UD デジタル 教科書体 NK-R" panose="02020400000000000000" pitchFamily="18" charset="-128"/>
                <a:ea typeface="UD デジタル 教科書体 NK-R" panose="02020400000000000000" pitchFamily="18" charset="-128"/>
              </a:rPr>
              <a:t>単位＋</a:t>
            </a:r>
            <a:r>
              <a:rPr lang="en-US" altLang="ja-JP" sz="1800" dirty="0">
                <a:latin typeface="UD デジタル 教科書体 NK-R" panose="02020400000000000000" pitchFamily="18" charset="-128"/>
                <a:ea typeface="UD デジタル 教科書体 NK-R" panose="02020400000000000000" pitchFamily="18" charset="-128"/>
              </a:rPr>
              <a:t>880</a:t>
            </a:r>
            <a:r>
              <a:rPr lang="ja-JP" altLang="en-US" sz="1800" dirty="0">
                <a:latin typeface="UD デジタル 教科書体 NK-R" panose="02020400000000000000" pitchFamily="18" charset="-128"/>
                <a:ea typeface="UD デジタル 教科書体 NK-R" panose="02020400000000000000" pitchFamily="18" charset="-128"/>
              </a:rPr>
              <a:t>単位</a:t>
            </a:r>
            <a:endParaRPr lang="en-US" altLang="ja-JP" sz="18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1800" dirty="0">
                <a:latin typeface="UD デジタル 教科書体 NK-R" panose="02020400000000000000" pitchFamily="18" charset="-128"/>
                <a:ea typeface="UD デジタル 教科書体 NK-R" panose="02020400000000000000" pitchFamily="18" charset="-128"/>
              </a:rPr>
              <a:t>＝</a:t>
            </a:r>
            <a:r>
              <a:rPr lang="en-US" altLang="ja-JP" sz="1800" dirty="0">
                <a:solidFill>
                  <a:srgbClr val="E97132"/>
                </a:solidFill>
                <a:latin typeface="UD デジタル 教科書体 NK-R" panose="02020400000000000000" pitchFamily="18" charset="-128"/>
                <a:ea typeface="UD デジタル 教科書体 NK-R" panose="02020400000000000000" pitchFamily="18" charset="-128"/>
              </a:rPr>
              <a:t>2,315</a:t>
            </a:r>
            <a:r>
              <a:rPr lang="ja-JP" altLang="en-US" sz="1800" dirty="0">
                <a:latin typeface="UD デジタル 教科書体 NK-R" panose="02020400000000000000" pitchFamily="18" charset="-128"/>
                <a:ea typeface="UD デジタル 教科書体 NK-R" panose="02020400000000000000" pitchFamily="18" charset="-128"/>
              </a:rPr>
              <a:t>単位（＜上限月額）</a:t>
            </a:r>
            <a:endParaRPr lang="en-US" altLang="ja-JP" sz="18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000" dirty="0">
                <a:latin typeface="UD デジタル 教科書体 NK-R" panose="02020400000000000000" pitchFamily="18" charset="-128"/>
                <a:ea typeface="UD デジタル 教科書体 NK-R" panose="02020400000000000000" pitchFamily="18" charset="-128"/>
              </a:rPr>
              <a:t>この場合、</a:t>
            </a:r>
            <a:r>
              <a:rPr lang="ja-JP" altLang="en-US" sz="2000" dirty="0">
                <a:solidFill>
                  <a:srgbClr val="E97132"/>
                </a:solidFill>
                <a:latin typeface="UD デジタル 教科書体 NK-R" panose="02020400000000000000" pitchFamily="18" charset="-128"/>
                <a:ea typeface="UD デジタル 教科書体 NK-R" panose="02020400000000000000" pitchFamily="18" charset="-128"/>
              </a:rPr>
              <a:t>上限月額を超えない</a:t>
            </a:r>
            <a:r>
              <a:rPr lang="ja-JP" altLang="en-US" sz="2000" dirty="0">
                <a:latin typeface="UD デジタル 教科書体 NK-R" panose="02020400000000000000" pitchFamily="18" charset="-128"/>
                <a:ea typeface="UD デジタル 教科書体 NK-R" panose="02020400000000000000" pitchFamily="18" charset="-128"/>
              </a:rPr>
              <a:t>ため、</a:t>
            </a: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buNone/>
            </a:pPr>
            <a:r>
              <a:rPr lang="en-US" altLang="ja-JP" sz="2000" dirty="0">
                <a:solidFill>
                  <a:srgbClr val="E97132"/>
                </a:solidFill>
                <a:latin typeface="UD デジタル 教科書体 NK-R" panose="02020400000000000000" pitchFamily="18" charset="-128"/>
                <a:ea typeface="UD デジタル 教科書体 NK-R" panose="02020400000000000000" pitchFamily="18" charset="-128"/>
              </a:rPr>
              <a:t>2,3</a:t>
            </a:r>
            <a:r>
              <a:rPr lang="ja-JP" altLang="en-US" sz="2000" dirty="0">
                <a:solidFill>
                  <a:srgbClr val="E97132"/>
                </a:solidFill>
                <a:latin typeface="UD デジタル 教科書体 NK-R" panose="02020400000000000000" pitchFamily="18" charset="-128"/>
                <a:ea typeface="UD デジタル 教科書体 NK-R" panose="02020400000000000000" pitchFamily="18" charset="-128"/>
              </a:rPr>
              <a:t>１５単位</a:t>
            </a:r>
            <a:r>
              <a:rPr lang="ja-JP" altLang="en-US" sz="2000" dirty="0">
                <a:latin typeface="UD デジタル 教科書体 NK-R" panose="02020400000000000000" pitchFamily="18" charset="-128"/>
                <a:ea typeface="UD デジタル 教科書体 NK-R" panose="02020400000000000000" pitchFamily="18" charset="-128"/>
              </a:rPr>
              <a:t>での請求となる</a:t>
            </a: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3600" dirty="0">
              <a:solidFill>
                <a:srgbClr val="E97132"/>
              </a:solidFill>
              <a:latin typeface="UD デジタル 教科書体 NK-R" panose="02020400000000000000" pitchFamily="18" charset="-128"/>
              <a:ea typeface="UD デジタル 教科書体 NK-R" panose="02020400000000000000" pitchFamily="18" charset="-128"/>
            </a:endParaRPr>
          </a:p>
        </p:txBody>
      </p:sp>
      <p:sp>
        <p:nvSpPr>
          <p:cNvPr id="46" name="コンテンツ プレースホルダー 2">
            <a:extLst>
              <a:ext uri="{FF2B5EF4-FFF2-40B4-BE49-F238E27FC236}">
                <a16:creationId xmlns:a16="http://schemas.microsoft.com/office/drawing/2014/main" id="{1990F5E3-C1A5-9A51-3B13-BD5A8EB0180F}"/>
              </a:ext>
            </a:extLst>
          </p:cNvPr>
          <p:cNvSpPr txBox="1">
            <a:spLocks/>
          </p:cNvSpPr>
          <p:nvPr/>
        </p:nvSpPr>
        <p:spPr>
          <a:xfrm>
            <a:off x="6837469" y="4034705"/>
            <a:ext cx="758607" cy="751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4000" dirty="0">
              <a:solidFill>
                <a:srgbClr val="FF0000"/>
              </a:solidFill>
              <a:latin typeface="UD デジタル 教科書体 NK-R" panose="02020400000000000000" pitchFamily="18" charset="-128"/>
              <a:ea typeface="UD デジタル 教科書体 NK-R" panose="02020400000000000000" pitchFamily="18" charset="-128"/>
            </a:endParaRPr>
          </a:p>
        </p:txBody>
      </p:sp>
      <p:grpSp>
        <p:nvGrpSpPr>
          <p:cNvPr id="48" name="グループ化 47">
            <a:extLst>
              <a:ext uri="{FF2B5EF4-FFF2-40B4-BE49-F238E27FC236}">
                <a16:creationId xmlns:a16="http://schemas.microsoft.com/office/drawing/2014/main" id="{A3C64691-6E12-F7D4-C3B1-7A5D1E0C4036}"/>
              </a:ext>
            </a:extLst>
          </p:cNvPr>
          <p:cNvGrpSpPr/>
          <p:nvPr/>
        </p:nvGrpSpPr>
        <p:grpSpPr>
          <a:xfrm>
            <a:off x="5965373" y="2876313"/>
            <a:ext cx="425983" cy="2807457"/>
            <a:chOff x="5965373" y="2876313"/>
            <a:chExt cx="425983" cy="2807457"/>
          </a:xfrm>
        </p:grpSpPr>
        <p:grpSp>
          <p:nvGrpSpPr>
            <p:cNvPr id="49" name="グループ化 48">
              <a:extLst>
                <a:ext uri="{FF2B5EF4-FFF2-40B4-BE49-F238E27FC236}">
                  <a16:creationId xmlns:a16="http://schemas.microsoft.com/office/drawing/2014/main" id="{D2548251-B30A-9732-1B4F-7206C3B875D6}"/>
                </a:ext>
              </a:extLst>
            </p:cNvPr>
            <p:cNvGrpSpPr/>
            <p:nvPr/>
          </p:nvGrpSpPr>
          <p:grpSpPr>
            <a:xfrm>
              <a:off x="5965373" y="2876313"/>
              <a:ext cx="425983" cy="1625967"/>
              <a:chOff x="7855133" y="2888505"/>
              <a:chExt cx="425983" cy="1625967"/>
            </a:xfrm>
            <a:noFill/>
          </p:grpSpPr>
          <p:sp>
            <p:nvSpPr>
              <p:cNvPr id="53" name="フローチャート: 結合子 52">
                <a:extLst>
                  <a:ext uri="{FF2B5EF4-FFF2-40B4-BE49-F238E27FC236}">
                    <a16:creationId xmlns:a16="http://schemas.microsoft.com/office/drawing/2014/main" id="{650E6EB6-AB3C-315C-7437-58C79A4F76A0}"/>
                  </a:ext>
                </a:extLst>
              </p:cNvPr>
              <p:cNvSpPr/>
              <p:nvPr/>
            </p:nvSpPr>
            <p:spPr>
              <a:xfrm>
                <a:off x="7861436" y="2888505"/>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標</a:t>
                </a:r>
              </a:p>
            </p:txBody>
          </p:sp>
          <p:sp>
            <p:nvSpPr>
              <p:cNvPr id="54" name="フローチャート: 結合子 53">
                <a:extLst>
                  <a:ext uri="{FF2B5EF4-FFF2-40B4-BE49-F238E27FC236}">
                    <a16:creationId xmlns:a16="http://schemas.microsoft.com/office/drawing/2014/main" id="{29E3EDF6-4D19-EBB1-7242-FD310A34ECB6}"/>
                  </a:ext>
                </a:extLst>
              </p:cNvPr>
              <p:cNvSpPr/>
              <p:nvPr/>
            </p:nvSpPr>
            <p:spPr>
              <a:xfrm>
                <a:off x="7855133" y="350672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標</a:t>
                </a:r>
              </a:p>
            </p:txBody>
          </p:sp>
          <p:sp>
            <p:nvSpPr>
              <p:cNvPr id="55" name="フローチャート: 結合子 54">
                <a:extLst>
                  <a:ext uri="{FF2B5EF4-FFF2-40B4-BE49-F238E27FC236}">
                    <a16:creationId xmlns:a16="http://schemas.microsoft.com/office/drawing/2014/main" id="{B6EB6AE2-3AD8-2659-A181-7969DE92FABB}"/>
                  </a:ext>
                </a:extLst>
              </p:cNvPr>
              <p:cNvSpPr/>
              <p:nvPr/>
            </p:nvSpPr>
            <p:spPr>
              <a:xfrm>
                <a:off x="7858868" y="410828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標</a:t>
                </a:r>
              </a:p>
            </p:txBody>
          </p:sp>
        </p:grpSp>
        <p:grpSp>
          <p:nvGrpSpPr>
            <p:cNvPr id="50" name="グループ化 49">
              <a:extLst>
                <a:ext uri="{FF2B5EF4-FFF2-40B4-BE49-F238E27FC236}">
                  <a16:creationId xmlns:a16="http://schemas.microsoft.com/office/drawing/2014/main" id="{11891FFA-322E-53EA-6785-9FDEC29DEC2B}"/>
                </a:ext>
              </a:extLst>
            </p:cNvPr>
            <p:cNvGrpSpPr/>
            <p:nvPr/>
          </p:nvGrpSpPr>
          <p:grpSpPr>
            <a:xfrm>
              <a:off x="5965373" y="4671896"/>
              <a:ext cx="419680" cy="1011874"/>
              <a:chOff x="5965373" y="4671896"/>
              <a:chExt cx="419680" cy="1011874"/>
            </a:xfrm>
          </p:grpSpPr>
          <p:sp>
            <p:nvSpPr>
              <p:cNvPr id="51" name="フローチャート: 結合子 50">
                <a:extLst>
                  <a:ext uri="{FF2B5EF4-FFF2-40B4-BE49-F238E27FC236}">
                    <a16:creationId xmlns:a16="http://schemas.microsoft.com/office/drawing/2014/main" id="{B8CF093B-1880-5DF3-DACE-D254C7FA3393}"/>
                  </a:ext>
                </a:extLst>
              </p:cNvPr>
              <p:cNvSpPr/>
              <p:nvPr/>
            </p:nvSpPr>
            <p:spPr>
              <a:xfrm>
                <a:off x="5965373" y="4671896"/>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標</a:t>
                </a:r>
              </a:p>
            </p:txBody>
          </p:sp>
          <p:sp>
            <p:nvSpPr>
              <p:cNvPr id="52" name="フローチャート: 結合子 51">
                <a:extLst>
                  <a:ext uri="{FF2B5EF4-FFF2-40B4-BE49-F238E27FC236}">
                    <a16:creationId xmlns:a16="http://schemas.microsoft.com/office/drawing/2014/main" id="{CB2C4B75-FC12-574C-99DC-9D35374E6617}"/>
                  </a:ext>
                </a:extLst>
              </p:cNvPr>
              <p:cNvSpPr/>
              <p:nvPr/>
            </p:nvSpPr>
            <p:spPr>
              <a:xfrm>
                <a:off x="5965373" y="5277584"/>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標</a:t>
                </a:r>
              </a:p>
            </p:txBody>
          </p:sp>
        </p:grpSp>
      </p:grpSp>
      <p:grpSp>
        <p:nvGrpSpPr>
          <p:cNvPr id="56" name="グループ化 55">
            <a:extLst>
              <a:ext uri="{FF2B5EF4-FFF2-40B4-BE49-F238E27FC236}">
                <a16:creationId xmlns:a16="http://schemas.microsoft.com/office/drawing/2014/main" id="{62C213D5-EB47-E435-2398-334FDFC7B13B}"/>
              </a:ext>
            </a:extLst>
          </p:cNvPr>
          <p:cNvGrpSpPr/>
          <p:nvPr/>
        </p:nvGrpSpPr>
        <p:grpSpPr>
          <a:xfrm>
            <a:off x="7855133" y="2888505"/>
            <a:ext cx="425983" cy="2201769"/>
            <a:chOff x="7855133" y="2888505"/>
            <a:chExt cx="425983" cy="2201769"/>
          </a:xfrm>
          <a:noFill/>
        </p:grpSpPr>
        <p:grpSp>
          <p:nvGrpSpPr>
            <p:cNvPr id="57" name="グループ化 56">
              <a:extLst>
                <a:ext uri="{FF2B5EF4-FFF2-40B4-BE49-F238E27FC236}">
                  <a16:creationId xmlns:a16="http://schemas.microsoft.com/office/drawing/2014/main" id="{06F8EE8B-4916-200C-4A5B-A9E6CFFDB15B}"/>
                </a:ext>
              </a:extLst>
            </p:cNvPr>
            <p:cNvGrpSpPr/>
            <p:nvPr/>
          </p:nvGrpSpPr>
          <p:grpSpPr>
            <a:xfrm>
              <a:off x="7855133" y="2888505"/>
              <a:ext cx="425983" cy="1625967"/>
              <a:chOff x="7855133" y="2888505"/>
              <a:chExt cx="425983" cy="1625967"/>
            </a:xfrm>
            <a:grpFill/>
          </p:grpSpPr>
          <p:sp>
            <p:nvSpPr>
              <p:cNvPr id="59" name="フローチャート: 結合子 58">
                <a:extLst>
                  <a:ext uri="{FF2B5EF4-FFF2-40B4-BE49-F238E27FC236}">
                    <a16:creationId xmlns:a16="http://schemas.microsoft.com/office/drawing/2014/main" id="{D90644F9-59F7-0918-18FA-D3748D1A24FE}"/>
                  </a:ext>
                </a:extLst>
              </p:cNvPr>
              <p:cNvSpPr/>
              <p:nvPr/>
            </p:nvSpPr>
            <p:spPr>
              <a:xfrm>
                <a:off x="7861436" y="2888505"/>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生</a:t>
                </a:r>
              </a:p>
            </p:txBody>
          </p:sp>
          <p:sp>
            <p:nvSpPr>
              <p:cNvPr id="60" name="フローチャート: 結合子 59">
                <a:extLst>
                  <a:ext uri="{FF2B5EF4-FFF2-40B4-BE49-F238E27FC236}">
                    <a16:creationId xmlns:a16="http://schemas.microsoft.com/office/drawing/2014/main" id="{D039DF63-81DF-E0A1-0B61-933D1241FE13}"/>
                  </a:ext>
                </a:extLst>
              </p:cNvPr>
              <p:cNvSpPr/>
              <p:nvPr/>
            </p:nvSpPr>
            <p:spPr>
              <a:xfrm>
                <a:off x="7855133" y="350672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生</a:t>
                </a:r>
              </a:p>
            </p:txBody>
          </p:sp>
          <p:sp>
            <p:nvSpPr>
              <p:cNvPr id="61" name="フローチャート: 結合子 60">
                <a:extLst>
                  <a:ext uri="{FF2B5EF4-FFF2-40B4-BE49-F238E27FC236}">
                    <a16:creationId xmlns:a16="http://schemas.microsoft.com/office/drawing/2014/main" id="{722AD322-8510-44B4-EA59-6721D4C373BC}"/>
                  </a:ext>
                </a:extLst>
              </p:cNvPr>
              <p:cNvSpPr/>
              <p:nvPr/>
            </p:nvSpPr>
            <p:spPr>
              <a:xfrm>
                <a:off x="7858868" y="410828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生</a:t>
                </a:r>
              </a:p>
            </p:txBody>
          </p:sp>
        </p:grpSp>
        <p:sp>
          <p:nvSpPr>
            <p:cNvPr id="58" name="フローチャート: 結合子 57">
              <a:extLst>
                <a:ext uri="{FF2B5EF4-FFF2-40B4-BE49-F238E27FC236}">
                  <a16:creationId xmlns:a16="http://schemas.microsoft.com/office/drawing/2014/main" id="{272F9473-8DE6-151E-E91E-DB7D168CF4BE}"/>
                </a:ext>
              </a:extLst>
            </p:cNvPr>
            <p:cNvSpPr/>
            <p:nvPr/>
          </p:nvSpPr>
          <p:spPr>
            <a:xfrm>
              <a:off x="7855133" y="4684088"/>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生</a:t>
              </a:r>
            </a:p>
          </p:txBody>
        </p:sp>
      </p:grpSp>
    </p:spTree>
    <p:extLst>
      <p:ext uri="{BB962C8B-B14F-4D97-AF65-F5344CB8AC3E}">
        <p14:creationId xmlns:p14="http://schemas.microsoft.com/office/powerpoint/2010/main" val="3131469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6A08CF-84E4-2753-BAE8-D71CDE9AA63A}"/>
              </a:ext>
            </a:extLst>
          </p:cNvPr>
          <p:cNvSpPr>
            <a:spLocks noGrp="1"/>
          </p:cNvSpPr>
          <p:nvPr>
            <p:ph type="title"/>
          </p:nvPr>
        </p:nvSpPr>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目次</a:t>
            </a:r>
          </a:p>
        </p:txBody>
      </p:sp>
      <p:sp>
        <p:nvSpPr>
          <p:cNvPr id="3" name="コンテンツ プレースホルダー 2">
            <a:extLst>
              <a:ext uri="{FF2B5EF4-FFF2-40B4-BE49-F238E27FC236}">
                <a16:creationId xmlns:a16="http://schemas.microsoft.com/office/drawing/2014/main" id="{29C9AF6C-5ABB-6197-E316-C8A018544F05}"/>
              </a:ext>
            </a:extLst>
          </p:cNvPr>
          <p:cNvSpPr>
            <a:spLocks noGrp="1"/>
          </p:cNvSpPr>
          <p:nvPr>
            <p:ph idx="1"/>
          </p:nvPr>
        </p:nvSpPr>
        <p:spPr/>
        <p:txBody>
          <a:bodyPr>
            <a:normAutofit/>
          </a:bodyPr>
          <a:lstStyle/>
          <a:p>
            <a:pPr marL="0" indent="0">
              <a:lnSpc>
                <a:spcPct val="100000"/>
              </a:lnSpc>
              <a:buNone/>
            </a:pP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１．はじめに</a:t>
            </a:r>
            <a:endParaRPr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kumimoji="1"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２．</a:t>
            </a: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令和</a:t>
            </a:r>
            <a:r>
              <a:rPr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7</a:t>
            </a: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年</a:t>
            </a:r>
            <a:r>
              <a:rPr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4</a:t>
            </a: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月</a:t>
            </a:r>
            <a:r>
              <a:rPr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1</a:t>
            </a: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日からの変更点</a:t>
            </a:r>
            <a:endParaRPr kumimoji="1"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３．</a:t>
            </a:r>
            <a:r>
              <a:rPr kumimoji="1"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導入による影響</a:t>
            </a:r>
            <a:endParaRPr kumimoji="1"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kumimoji="1"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４．</a:t>
            </a: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利用と請求方法について</a:t>
            </a:r>
            <a:endParaRPr kumimoji="1"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4000" dirty="0">
                <a:latin typeface="UD デジタル 教科書体 NK-R" panose="02020400000000000000" pitchFamily="18" charset="-128"/>
                <a:ea typeface="UD デジタル 教科書体 NK-R" panose="02020400000000000000" pitchFamily="18" charset="-128"/>
              </a:rPr>
              <a:t>５．確認事項</a:t>
            </a:r>
            <a:endParaRPr lang="en-US" altLang="ja-JP" sz="4000" dirty="0">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a:extLst>
              <a:ext uri="{FF2B5EF4-FFF2-40B4-BE49-F238E27FC236}">
                <a16:creationId xmlns:a16="http://schemas.microsoft.com/office/drawing/2014/main" id="{5805D846-846B-2FCA-0B71-F856CE865460}"/>
              </a:ext>
            </a:extLst>
          </p:cNvPr>
          <p:cNvCxnSpPr>
            <a:cxnSpLocks/>
          </p:cNvCxnSpPr>
          <p:nvPr/>
        </p:nvCxnSpPr>
        <p:spPr>
          <a:xfrm>
            <a:off x="838200" y="1347156"/>
            <a:ext cx="1378907"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5" name="スライド番号プレースホルダー 4">
            <a:extLst>
              <a:ext uri="{FF2B5EF4-FFF2-40B4-BE49-F238E27FC236}">
                <a16:creationId xmlns:a16="http://schemas.microsoft.com/office/drawing/2014/main" id="{0A892D99-4675-05C7-D87F-84A0FEEF523F}"/>
              </a:ext>
            </a:extLst>
          </p:cNvPr>
          <p:cNvSpPr>
            <a:spLocks noGrp="1"/>
          </p:cNvSpPr>
          <p:nvPr>
            <p:ph type="sldNum" sz="quarter" idx="12"/>
          </p:nvPr>
        </p:nvSpPr>
        <p:spPr/>
        <p:txBody>
          <a:bodyPr/>
          <a:lstStyle/>
          <a:p>
            <a:fld id="{54695528-8602-40EC-ADB7-5785948D03CB}" type="slidenum">
              <a:rPr kumimoji="1" lang="ja-JP" altLang="en-US" smtClean="0"/>
              <a:t>38</a:t>
            </a:fld>
            <a:endParaRPr kumimoji="1" lang="ja-JP" altLang="en-US"/>
          </a:p>
        </p:txBody>
      </p:sp>
    </p:spTree>
    <p:extLst>
      <p:ext uri="{BB962C8B-B14F-4D97-AF65-F5344CB8AC3E}">
        <p14:creationId xmlns:p14="http://schemas.microsoft.com/office/powerpoint/2010/main" val="4288528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D06D32E-7D07-F6DC-88C1-7A70ECDDCBF1}"/>
              </a:ext>
            </a:extLst>
          </p:cNvPr>
          <p:cNvSpPr>
            <a:spLocks noGrp="1"/>
          </p:cNvSpPr>
          <p:nvPr>
            <p:ph type="sldNum" sz="quarter" idx="12"/>
          </p:nvPr>
        </p:nvSpPr>
        <p:spPr/>
        <p:txBody>
          <a:bodyPr/>
          <a:lstStyle/>
          <a:p>
            <a:fld id="{54695528-8602-40EC-ADB7-5785948D03CB}" type="slidenum">
              <a:rPr kumimoji="1" lang="ja-JP" altLang="en-US" smtClean="0"/>
              <a:t>39</a:t>
            </a:fld>
            <a:endParaRPr kumimoji="1" lang="ja-JP" altLang="en-US"/>
          </a:p>
        </p:txBody>
      </p:sp>
      <p:grpSp>
        <p:nvGrpSpPr>
          <p:cNvPr id="5" name="グループ化 4">
            <a:extLst>
              <a:ext uri="{FF2B5EF4-FFF2-40B4-BE49-F238E27FC236}">
                <a16:creationId xmlns:a16="http://schemas.microsoft.com/office/drawing/2014/main" id="{7BC5AEA4-0B0A-03AE-77BA-4CA4D4DBA4BF}"/>
              </a:ext>
            </a:extLst>
          </p:cNvPr>
          <p:cNvGrpSpPr/>
          <p:nvPr/>
        </p:nvGrpSpPr>
        <p:grpSpPr>
          <a:xfrm>
            <a:off x="0" y="172508"/>
            <a:ext cx="1975104" cy="627528"/>
            <a:chOff x="1" y="51361"/>
            <a:chExt cx="4446740" cy="627528"/>
          </a:xfrm>
        </p:grpSpPr>
        <p:sp>
          <p:nvSpPr>
            <p:cNvPr id="6" name="コンテンツ プレースホルダー 2">
              <a:extLst>
                <a:ext uri="{FF2B5EF4-FFF2-40B4-BE49-F238E27FC236}">
                  <a16:creationId xmlns:a16="http://schemas.microsoft.com/office/drawing/2014/main" id="{04323F03-000E-4078-CCA9-10135A8DFFBD}"/>
                </a:ext>
              </a:extLst>
            </p:cNvPr>
            <p:cNvSpPr txBox="1">
              <a:spLocks/>
            </p:cNvSpPr>
            <p:nvPr/>
          </p:nvSpPr>
          <p:spPr>
            <a:xfrm>
              <a:off x="1" y="51361"/>
              <a:ext cx="4446740" cy="6275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５．確認事項</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7" name="直線コネクタ 6">
              <a:extLst>
                <a:ext uri="{FF2B5EF4-FFF2-40B4-BE49-F238E27FC236}">
                  <a16:creationId xmlns:a16="http://schemas.microsoft.com/office/drawing/2014/main" id="{25A1643B-C74B-6995-5960-B0B378F39CC8}"/>
                </a:ext>
              </a:extLst>
            </p:cNvPr>
            <p:cNvCxnSpPr>
              <a:cxnSpLocks/>
            </p:cNvCxnSpPr>
            <p:nvPr/>
          </p:nvCxnSpPr>
          <p:spPr>
            <a:xfrm>
              <a:off x="89207" y="367600"/>
              <a:ext cx="3595821"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8" name="コンテンツ プレースホルダー 2">
            <a:extLst>
              <a:ext uri="{FF2B5EF4-FFF2-40B4-BE49-F238E27FC236}">
                <a16:creationId xmlns:a16="http://schemas.microsoft.com/office/drawing/2014/main" id="{491EC667-22CA-A1C1-52B2-BC32F4AE230A}"/>
              </a:ext>
            </a:extLst>
          </p:cNvPr>
          <p:cNvSpPr>
            <a:spLocks noGrp="1"/>
          </p:cNvSpPr>
          <p:nvPr>
            <p:ph idx="1"/>
          </p:nvPr>
        </p:nvSpPr>
        <p:spPr>
          <a:xfrm>
            <a:off x="838200" y="1548690"/>
            <a:ext cx="6759222" cy="597102"/>
          </a:xfrm>
        </p:spPr>
        <p:txBody>
          <a:bodyPr>
            <a:normAutofit/>
          </a:bodyPr>
          <a:lstStyle/>
          <a:p>
            <a:pPr marL="0" indent="0">
              <a:buNone/>
            </a:pPr>
            <a:r>
              <a:rPr lang="ja-JP" altLang="en-US" sz="3200" dirty="0">
                <a:latin typeface="UD デジタル 教科書体 NK-R" panose="02020400000000000000" pitchFamily="18" charset="-128"/>
                <a:ea typeface="UD デジタル 教科書体 NK-R" panose="02020400000000000000" pitchFamily="18" charset="-128"/>
              </a:rPr>
              <a:t>下記のご確認をよろしくお願いします。</a:t>
            </a: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9" name="タイトル 1">
            <a:extLst>
              <a:ext uri="{FF2B5EF4-FFF2-40B4-BE49-F238E27FC236}">
                <a16:creationId xmlns:a16="http://schemas.microsoft.com/office/drawing/2014/main" id="{01FD5BBB-E441-395A-62F7-84260DF0A7CA}"/>
              </a:ext>
            </a:extLst>
          </p:cNvPr>
          <p:cNvSpPr>
            <a:spLocks noGrp="1"/>
          </p:cNvSpPr>
          <p:nvPr>
            <p:ph type="title"/>
          </p:nvPr>
        </p:nvSpPr>
        <p:spPr>
          <a:xfrm>
            <a:off x="838200" y="365125"/>
            <a:ext cx="10515600" cy="1325563"/>
          </a:xfrm>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サービス事業所の皆様へ</a:t>
            </a:r>
          </a:p>
        </p:txBody>
      </p:sp>
      <p:cxnSp>
        <p:nvCxnSpPr>
          <p:cNvPr id="10" name="直線コネクタ 9">
            <a:extLst>
              <a:ext uri="{FF2B5EF4-FFF2-40B4-BE49-F238E27FC236}">
                <a16:creationId xmlns:a16="http://schemas.microsoft.com/office/drawing/2014/main" id="{AEE53D99-4EA8-A050-E99B-ADB75F5DAC71}"/>
              </a:ext>
            </a:extLst>
          </p:cNvPr>
          <p:cNvCxnSpPr>
            <a:cxnSpLocks/>
          </p:cNvCxnSpPr>
          <p:nvPr/>
        </p:nvCxnSpPr>
        <p:spPr>
          <a:xfrm>
            <a:off x="838200" y="1347156"/>
            <a:ext cx="6138333"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16" name="コンテンツ プレースホルダー 2">
            <a:extLst>
              <a:ext uri="{FF2B5EF4-FFF2-40B4-BE49-F238E27FC236}">
                <a16:creationId xmlns:a16="http://schemas.microsoft.com/office/drawing/2014/main" id="{23D4FA94-65C6-1A25-509E-A579D9CB184E}"/>
              </a:ext>
            </a:extLst>
          </p:cNvPr>
          <p:cNvSpPr txBox="1">
            <a:spLocks/>
          </p:cNvSpPr>
          <p:nvPr/>
        </p:nvSpPr>
        <p:spPr>
          <a:xfrm>
            <a:off x="838199" y="2358955"/>
            <a:ext cx="10631311" cy="26153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・サービスコードの確認</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3200" dirty="0">
                <a:latin typeface="UD デジタル 教科書体 NK-R" panose="02020400000000000000" pitchFamily="18" charset="-128"/>
                <a:ea typeface="UD デジタル 教科書体 NK-R" panose="02020400000000000000" pitchFamily="18" charset="-128"/>
              </a:rPr>
              <a:t>・サービス提供票の確認</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・重要事項説明書等の見直し</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　　回数制となる場合、キャンセル料を設定することは可</a:t>
            </a:r>
            <a:endParaRPr lang="en-US" altLang="ja-JP" sz="3200" dirty="0">
              <a:latin typeface="UD デジタル 教科書体 NK-R" panose="02020400000000000000" pitchFamily="18" charset="-128"/>
              <a:ea typeface="UD デジタル 教科書体 NK-R" panose="02020400000000000000" pitchFamily="18" charset="-128"/>
            </a:endParaRPr>
          </a:p>
        </p:txBody>
      </p:sp>
      <p:sp>
        <p:nvSpPr>
          <p:cNvPr id="3" name="コンテンツ プレースホルダー 2">
            <a:extLst>
              <a:ext uri="{FF2B5EF4-FFF2-40B4-BE49-F238E27FC236}">
                <a16:creationId xmlns:a16="http://schemas.microsoft.com/office/drawing/2014/main" id="{CA016339-9B54-9FEB-AD96-E0E85BC30373}"/>
              </a:ext>
            </a:extLst>
          </p:cNvPr>
          <p:cNvSpPr txBox="1">
            <a:spLocks/>
          </p:cNvSpPr>
          <p:nvPr/>
        </p:nvSpPr>
        <p:spPr>
          <a:xfrm>
            <a:off x="5719854" y="4787733"/>
            <a:ext cx="6984210" cy="6060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ja-JP" sz="20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上限月額と日割り請求の場合は不可</a:t>
            </a:r>
            <a:endParaRPr lang="en-US" altLang="ja-JP" sz="20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589263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E30BCB2D-BEB3-7842-39CF-EFEBC30F17C3}"/>
              </a:ext>
            </a:extLst>
          </p:cNvPr>
          <p:cNvGrpSpPr/>
          <p:nvPr/>
        </p:nvGrpSpPr>
        <p:grpSpPr>
          <a:xfrm>
            <a:off x="598905" y="755194"/>
            <a:ext cx="1871075" cy="751556"/>
            <a:chOff x="571499" y="695814"/>
            <a:chExt cx="1871075" cy="751556"/>
          </a:xfrm>
        </p:grpSpPr>
        <p:sp>
          <p:nvSpPr>
            <p:cNvPr id="7" name="コンテンツ プレースホルダー 2">
              <a:extLst>
                <a:ext uri="{FF2B5EF4-FFF2-40B4-BE49-F238E27FC236}">
                  <a16:creationId xmlns:a16="http://schemas.microsoft.com/office/drawing/2014/main" id="{959B65CB-EF6E-6A7C-E7A7-7114F69AEABE}"/>
                </a:ext>
              </a:extLst>
            </p:cNvPr>
            <p:cNvSpPr txBox="1">
              <a:spLocks/>
            </p:cNvSpPr>
            <p:nvPr/>
          </p:nvSpPr>
          <p:spPr>
            <a:xfrm>
              <a:off x="571499" y="695814"/>
              <a:ext cx="1871075" cy="751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000" dirty="0">
                  <a:latin typeface="UD デジタル 教科書体 NK-R" panose="02020400000000000000" pitchFamily="18" charset="-128"/>
                  <a:ea typeface="UD デジタル 教科書体 NK-R" panose="02020400000000000000" pitchFamily="18" charset="-128"/>
                </a:rPr>
                <a:t>現状①</a:t>
              </a:r>
              <a:endParaRPr lang="en-US" altLang="ja-JP" sz="4000" dirty="0">
                <a:latin typeface="UD デジタル 教科書体 NK-R" panose="02020400000000000000" pitchFamily="18" charset="-128"/>
                <a:ea typeface="UD デジタル 教科書体 NK-R" panose="02020400000000000000" pitchFamily="18" charset="-128"/>
              </a:endParaRPr>
            </a:p>
          </p:txBody>
        </p:sp>
        <p:cxnSp>
          <p:nvCxnSpPr>
            <p:cNvPr id="8" name="直線コネクタ 7">
              <a:extLst>
                <a:ext uri="{FF2B5EF4-FFF2-40B4-BE49-F238E27FC236}">
                  <a16:creationId xmlns:a16="http://schemas.microsoft.com/office/drawing/2014/main" id="{47D13FDC-BDD1-60D0-6E1F-856F85A674E8}"/>
                </a:ext>
              </a:extLst>
            </p:cNvPr>
            <p:cNvCxnSpPr>
              <a:cxnSpLocks/>
            </p:cNvCxnSpPr>
            <p:nvPr/>
          </p:nvCxnSpPr>
          <p:spPr>
            <a:xfrm>
              <a:off x="596030" y="1278877"/>
              <a:ext cx="1709288" cy="0"/>
            </a:xfrm>
            <a:prstGeom prst="line">
              <a:avLst/>
            </a:prstGeom>
            <a:ln w="38100"/>
          </p:spPr>
          <p:style>
            <a:lnRef idx="1">
              <a:schemeClr val="accent6"/>
            </a:lnRef>
            <a:fillRef idx="0">
              <a:schemeClr val="accent6"/>
            </a:fillRef>
            <a:effectRef idx="0">
              <a:schemeClr val="accent6"/>
            </a:effectRef>
            <a:fontRef idx="minor">
              <a:schemeClr val="tx1"/>
            </a:fontRef>
          </p:style>
        </p:cxnSp>
      </p:grpSp>
      <p:sp>
        <p:nvSpPr>
          <p:cNvPr id="10" name="コンテンツ プレースホルダー 2">
            <a:extLst>
              <a:ext uri="{FF2B5EF4-FFF2-40B4-BE49-F238E27FC236}">
                <a16:creationId xmlns:a16="http://schemas.microsoft.com/office/drawing/2014/main" id="{12ABDB07-6B1F-417F-5B12-E878A7D4A8C1}"/>
              </a:ext>
            </a:extLst>
          </p:cNvPr>
          <p:cNvSpPr txBox="1">
            <a:spLocks/>
          </p:cNvSpPr>
          <p:nvPr/>
        </p:nvSpPr>
        <p:spPr>
          <a:xfrm>
            <a:off x="596029" y="1365826"/>
            <a:ext cx="10097105" cy="19747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利用回数に関わらず、定額での支払いが原則であるため、</a:t>
            </a:r>
            <a:r>
              <a:rPr lang="ja-JP" altLang="en-US" sz="3200" dirty="0">
                <a:solidFill>
                  <a:srgbClr val="E97132"/>
                </a:solidFill>
                <a:latin typeface="UD デジタル 教科書体 NK-R" panose="02020400000000000000" pitchFamily="18" charset="-128"/>
                <a:ea typeface="UD デジタル 教科書体 NK-R" panose="02020400000000000000" pitchFamily="18" charset="-128"/>
              </a:rPr>
              <a:t>利用者の金銭面の負担が増加している</a:t>
            </a:r>
            <a:endParaRPr lang="en-US" altLang="ja-JP" sz="3200" dirty="0">
              <a:solidFill>
                <a:srgbClr val="E97132"/>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2000" dirty="0">
                <a:latin typeface="UD デジタル 教科書体 NK-R" panose="02020400000000000000" pitchFamily="18" charset="-128"/>
                <a:ea typeface="UD デジタル 教科書体 NK-R" panose="02020400000000000000" pitchFamily="18" charset="-128"/>
              </a:rPr>
              <a:t>例）月</a:t>
            </a:r>
            <a:r>
              <a:rPr lang="en-US" altLang="ja-JP" sz="2000" dirty="0">
                <a:latin typeface="UD デジタル 教科書体 NK-R" panose="02020400000000000000" pitchFamily="18" charset="-128"/>
                <a:ea typeface="UD デジタル 教科書体 NK-R" panose="02020400000000000000" pitchFamily="18" charset="-128"/>
              </a:rPr>
              <a:t>4</a:t>
            </a:r>
            <a:r>
              <a:rPr lang="ja-JP" altLang="en-US" sz="2000" dirty="0">
                <a:latin typeface="UD デジタル 教科書体 NK-R" panose="02020400000000000000" pitchFamily="18" charset="-128"/>
                <a:ea typeface="UD デジタル 教科書体 NK-R" panose="02020400000000000000" pitchFamily="18" charset="-128"/>
              </a:rPr>
              <a:t>回デイサービスに通う予定の利用者が、月</a:t>
            </a:r>
            <a:r>
              <a:rPr lang="en-US" altLang="ja-JP" sz="2000" dirty="0">
                <a:latin typeface="UD デジタル 教科書体 NK-R" panose="02020400000000000000" pitchFamily="18" charset="-128"/>
                <a:ea typeface="UD デジタル 教科書体 NK-R" panose="02020400000000000000" pitchFamily="18" charset="-128"/>
              </a:rPr>
              <a:t>1</a:t>
            </a:r>
            <a:r>
              <a:rPr lang="ja-JP" altLang="en-US" sz="2000" dirty="0">
                <a:latin typeface="UD デジタル 教科書体 NK-R" panose="02020400000000000000" pitchFamily="18" charset="-128"/>
                <a:ea typeface="UD デジタル 教科書体 NK-R" panose="02020400000000000000" pitchFamily="18" charset="-128"/>
              </a:rPr>
              <a:t>回の利用だったとしても</a:t>
            </a:r>
            <a:r>
              <a:rPr lang="en-US" altLang="ja-JP" sz="2000" dirty="0">
                <a:latin typeface="UD デジタル 教科書体 NK-R" panose="02020400000000000000" pitchFamily="18" charset="-128"/>
                <a:ea typeface="UD デジタル 教科書体 NK-R" panose="02020400000000000000" pitchFamily="18" charset="-128"/>
              </a:rPr>
              <a:t>4</a:t>
            </a:r>
            <a:r>
              <a:rPr lang="ja-JP" altLang="en-US" sz="2000" dirty="0">
                <a:latin typeface="UD デジタル 教科書体 NK-R" panose="02020400000000000000" pitchFamily="18" charset="-128"/>
                <a:ea typeface="UD デジタル 教科書体 NK-R" panose="02020400000000000000" pitchFamily="18" charset="-128"/>
              </a:rPr>
              <a:t>回分の利用料を支払っている</a:t>
            </a:r>
            <a:endParaRPr lang="en-US" altLang="ja-JP" sz="2000" dirty="0">
              <a:latin typeface="UD デジタル 教科書体 NK-R" panose="02020400000000000000" pitchFamily="18" charset="-128"/>
              <a:ea typeface="UD デジタル 教科書体 NK-R" panose="02020400000000000000" pitchFamily="18" charset="-128"/>
            </a:endParaRPr>
          </a:p>
        </p:txBody>
      </p:sp>
      <p:sp>
        <p:nvSpPr>
          <p:cNvPr id="14" name="コンテンツ プレースホルダー 2">
            <a:extLst>
              <a:ext uri="{FF2B5EF4-FFF2-40B4-BE49-F238E27FC236}">
                <a16:creationId xmlns:a16="http://schemas.microsoft.com/office/drawing/2014/main" id="{A6CEE834-8EEA-7097-E91D-3D5ECB3EB41C}"/>
              </a:ext>
            </a:extLst>
          </p:cNvPr>
          <p:cNvSpPr txBox="1">
            <a:spLocks/>
          </p:cNvSpPr>
          <p:nvPr/>
        </p:nvSpPr>
        <p:spPr>
          <a:xfrm>
            <a:off x="2757184" y="267812"/>
            <a:ext cx="9434816" cy="79269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400" dirty="0">
                <a:latin typeface="UD デジタル 教科書体 NK-R" panose="02020400000000000000" pitchFamily="18" charset="-128"/>
                <a:ea typeface="UD デジタル 教科書体 NK-R" panose="02020400000000000000" pitchFamily="18" charset="-128"/>
              </a:rPr>
              <a:t>※</a:t>
            </a:r>
            <a:r>
              <a:rPr lang="ja-JP" altLang="en-US" sz="2400" dirty="0">
                <a:latin typeface="UD デジタル 教科書体 NK-R" panose="02020400000000000000" pitchFamily="18" charset="-128"/>
                <a:ea typeface="UD デジタル 教科書体 NK-R" panose="02020400000000000000" pitchFamily="18" charset="-128"/>
              </a:rPr>
              <a:t>厚生労働省は介護保険最新情報</a:t>
            </a:r>
            <a:r>
              <a:rPr lang="en-US" altLang="ja-JP" sz="2400" dirty="0">
                <a:latin typeface="UD デジタル 教科書体 NK-R" panose="02020400000000000000" pitchFamily="18" charset="-128"/>
                <a:ea typeface="UD デジタル 教科書体 NK-R" panose="02020400000000000000" pitchFamily="18" charset="-128"/>
              </a:rPr>
              <a:t>Vol.1210</a:t>
            </a:r>
            <a:r>
              <a:rPr lang="ja-JP" altLang="en-US" sz="2400" dirty="0">
                <a:latin typeface="UD デジタル 教科書体 NK-R" panose="02020400000000000000" pitchFamily="18" charset="-128"/>
                <a:ea typeface="UD デジタル 教科書体 NK-R" panose="02020400000000000000" pitchFamily="18" charset="-128"/>
              </a:rPr>
              <a:t>「総合事業の額を市町村が定める際に勘案すべき基準」（令和６年度</a:t>
            </a:r>
            <a:r>
              <a:rPr lang="en-US" altLang="ja-JP" sz="2400" dirty="0">
                <a:latin typeface="UD デジタル 教科書体 NK-R" panose="02020400000000000000" pitchFamily="18" charset="-128"/>
                <a:ea typeface="UD デジタル 教科書体 NK-R" panose="02020400000000000000" pitchFamily="18" charset="-128"/>
              </a:rPr>
              <a:t>3</a:t>
            </a:r>
            <a:r>
              <a:rPr lang="ja-JP" altLang="en-US" sz="2400" dirty="0">
                <a:latin typeface="UD デジタル 教科書体 NK-R" panose="02020400000000000000" pitchFamily="18" charset="-128"/>
                <a:ea typeface="UD デジタル 教科書体 NK-R" panose="02020400000000000000" pitchFamily="18" charset="-128"/>
              </a:rPr>
              <a:t>月</a:t>
            </a:r>
            <a:r>
              <a:rPr lang="en-US" altLang="ja-JP" sz="2400" dirty="0">
                <a:latin typeface="UD デジタル 教科書体 NK-R" panose="02020400000000000000" pitchFamily="18" charset="-128"/>
                <a:ea typeface="UD デジタル 教科書体 NK-R" panose="02020400000000000000" pitchFamily="18" charset="-128"/>
              </a:rPr>
              <a:t>7</a:t>
            </a:r>
            <a:r>
              <a:rPr lang="ja-JP" altLang="en-US" sz="2400" dirty="0">
                <a:latin typeface="UD デジタル 教科書体 NK-R" panose="02020400000000000000" pitchFamily="18" charset="-128"/>
                <a:ea typeface="UD デジタル 教科書体 NK-R" panose="02020400000000000000" pitchFamily="18" charset="-128"/>
              </a:rPr>
              <a:t>日通知）にて回数払いに関する内容を提示</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a:extLst>
              <a:ext uri="{FF2B5EF4-FFF2-40B4-BE49-F238E27FC236}">
                <a16:creationId xmlns:a16="http://schemas.microsoft.com/office/drawing/2014/main" id="{EA1B51C5-708C-CF41-AF2C-91F415F40667}"/>
              </a:ext>
            </a:extLst>
          </p:cNvPr>
          <p:cNvSpPr>
            <a:spLocks noGrp="1"/>
          </p:cNvSpPr>
          <p:nvPr>
            <p:ph type="sldNum" sz="quarter" idx="12"/>
          </p:nvPr>
        </p:nvSpPr>
        <p:spPr/>
        <p:txBody>
          <a:bodyPr/>
          <a:lstStyle/>
          <a:p>
            <a:fld id="{54695528-8602-40EC-ADB7-5785948D03CB}" type="slidenum">
              <a:rPr kumimoji="1" lang="ja-JP" altLang="en-US" smtClean="0"/>
              <a:t>4</a:t>
            </a:fld>
            <a:endParaRPr kumimoji="1" lang="ja-JP" altLang="en-US"/>
          </a:p>
        </p:txBody>
      </p:sp>
      <p:grpSp>
        <p:nvGrpSpPr>
          <p:cNvPr id="16" name="グループ化 15">
            <a:extLst>
              <a:ext uri="{FF2B5EF4-FFF2-40B4-BE49-F238E27FC236}">
                <a16:creationId xmlns:a16="http://schemas.microsoft.com/office/drawing/2014/main" id="{FECB8989-30E2-DEF0-EB35-D1FA899FFD40}"/>
              </a:ext>
            </a:extLst>
          </p:cNvPr>
          <p:cNvGrpSpPr/>
          <p:nvPr/>
        </p:nvGrpSpPr>
        <p:grpSpPr>
          <a:xfrm>
            <a:off x="623436" y="3625846"/>
            <a:ext cx="1871075" cy="751556"/>
            <a:chOff x="609117" y="3785397"/>
            <a:chExt cx="1871075" cy="751556"/>
          </a:xfrm>
        </p:grpSpPr>
        <p:sp>
          <p:nvSpPr>
            <p:cNvPr id="11" name="コンテンツ プレースホルダー 2">
              <a:extLst>
                <a:ext uri="{FF2B5EF4-FFF2-40B4-BE49-F238E27FC236}">
                  <a16:creationId xmlns:a16="http://schemas.microsoft.com/office/drawing/2014/main" id="{D837945D-48A6-925F-51F6-7038DDB0001C}"/>
                </a:ext>
              </a:extLst>
            </p:cNvPr>
            <p:cNvSpPr txBox="1">
              <a:spLocks/>
            </p:cNvSpPr>
            <p:nvPr/>
          </p:nvSpPr>
          <p:spPr>
            <a:xfrm>
              <a:off x="609117" y="3785397"/>
              <a:ext cx="1871075" cy="751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000" dirty="0">
                  <a:latin typeface="UD デジタル 教科書体 NK-R" panose="02020400000000000000" pitchFamily="18" charset="-128"/>
                  <a:ea typeface="UD デジタル 教科書体 NK-R" panose="02020400000000000000" pitchFamily="18" charset="-128"/>
                </a:rPr>
                <a:t>現状②</a:t>
              </a:r>
              <a:endParaRPr lang="en-US" altLang="ja-JP" sz="4000" dirty="0">
                <a:latin typeface="UD デジタル 教科書体 NK-R" panose="02020400000000000000" pitchFamily="18" charset="-128"/>
                <a:ea typeface="UD デジタル 教科書体 NK-R" panose="02020400000000000000" pitchFamily="18" charset="-128"/>
              </a:endParaRPr>
            </a:p>
          </p:txBody>
        </p:sp>
        <p:cxnSp>
          <p:nvCxnSpPr>
            <p:cNvPr id="12" name="直線コネクタ 11">
              <a:extLst>
                <a:ext uri="{FF2B5EF4-FFF2-40B4-BE49-F238E27FC236}">
                  <a16:creationId xmlns:a16="http://schemas.microsoft.com/office/drawing/2014/main" id="{60031447-D75E-F816-5643-E2A94F51CB9E}"/>
                </a:ext>
              </a:extLst>
            </p:cNvPr>
            <p:cNvCxnSpPr>
              <a:cxnSpLocks/>
            </p:cNvCxnSpPr>
            <p:nvPr/>
          </p:nvCxnSpPr>
          <p:spPr>
            <a:xfrm>
              <a:off x="633648" y="4368460"/>
              <a:ext cx="1709288" cy="0"/>
            </a:xfrm>
            <a:prstGeom prst="line">
              <a:avLst/>
            </a:prstGeom>
            <a:ln w="38100"/>
          </p:spPr>
          <p:style>
            <a:lnRef idx="1">
              <a:schemeClr val="accent6"/>
            </a:lnRef>
            <a:fillRef idx="0">
              <a:schemeClr val="accent6"/>
            </a:fillRef>
            <a:effectRef idx="0">
              <a:schemeClr val="accent6"/>
            </a:effectRef>
            <a:fontRef idx="minor">
              <a:schemeClr val="tx1"/>
            </a:fontRef>
          </p:style>
        </p:cxnSp>
      </p:grpSp>
      <p:sp>
        <p:nvSpPr>
          <p:cNvPr id="13" name="コンテンツ プレースホルダー 2">
            <a:extLst>
              <a:ext uri="{FF2B5EF4-FFF2-40B4-BE49-F238E27FC236}">
                <a16:creationId xmlns:a16="http://schemas.microsoft.com/office/drawing/2014/main" id="{A3AA9ED3-245B-CF0A-B280-56EB3AB3C5E7}"/>
              </a:ext>
            </a:extLst>
          </p:cNvPr>
          <p:cNvSpPr txBox="1">
            <a:spLocks/>
          </p:cNvSpPr>
          <p:nvPr/>
        </p:nvSpPr>
        <p:spPr>
          <a:xfrm>
            <a:off x="596029" y="4208909"/>
            <a:ext cx="10720152" cy="25125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報酬算定の性質上、</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サービスを組み合わせて利用することができない</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a:t>
            </a:r>
            <a:r>
              <a:rPr lang="ja-JP" altLang="en-US" sz="3200" dirty="0">
                <a:solidFill>
                  <a:srgbClr val="E97132"/>
                </a:solidFill>
                <a:latin typeface="UD デジタル 教科書体 NK-R" panose="02020400000000000000" pitchFamily="18" charset="-128"/>
                <a:ea typeface="UD デジタル 教科書体 NK-R" panose="02020400000000000000" pitchFamily="18" charset="-128"/>
              </a:rPr>
              <a:t>利用者のニーズに合わせた利用ができない</a:t>
            </a:r>
            <a:endParaRPr lang="en-US" altLang="ja-JP" sz="3200" dirty="0">
              <a:solidFill>
                <a:srgbClr val="E97132"/>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2000" dirty="0">
                <a:latin typeface="UD デジタル 教科書体 NK-R" panose="02020400000000000000" pitchFamily="18" charset="-128"/>
                <a:ea typeface="UD デジタル 教科書体 NK-R" panose="02020400000000000000" pitchFamily="18" charset="-128"/>
              </a:rPr>
              <a:t>例）リハビリ特化型デイサービスと入浴ありデイサービスを併用したいが、利用できない</a:t>
            </a:r>
            <a:endParaRPr lang="en-US" altLang="ja-JP" sz="2000" dirty="0">
              <a:latin typeface="UD デジタル 教科書体 NK-R" panose="02020400000000000000" pitchFamily="18" charset="-128"/>
              <a:ea typeface="UD デジタル 教科書体 NK-R" panose="02020400000000000000" pitchFamily="18" charset="-128"/>
            </a:endParaRPr>
          </a:p>
        </p:txBody>
      </p:sp>
      <p:grpSp>
        <p:nvGrpSpPr>
          <p:cNvPr id="3" name="グループ化 2">
            <a:extLst>
              <a:ext uri="{FF2B5EF4-FFF2-40B4-BE49-F238E27FC236}">
                <a16:creationId xmlns:a16="http://schemas.microsoft.com/office/drawing/2014/main" id="{0DA621C9-89D5-A099-37F3-451C2ED85FBF}"/>
              </a:ext>
            </a:extLst>
          </p:cNvPr>
          <p:cNvGrpSpPr/>
          <p:nvPr/>
        </p:nvGrpSpPr>
        <p:grpSpPr>
          <a:xfrm>
            <a:off x="0" y="47892"/>
            <a:ext cx="1871076" cy="479429"/>
            <a:chOff x="0" y="47892"/>
            <a:chExt cx="1871076" cy="479429"/>
          </a:xfrm>
        </p:grpSpPr>
        <p:sp>
          <p:nvSpPr>
            <p:cNvPr id="9" name="コンテンツ プレースホルダー 2">
              <a:extLst>
                <a:ext uri="{FF2B5EF4-FFF2-40B4-BE49-F238E27FC236}">
                  <a16:creationId xmlns:a16="http://schemas.microsoft.com/office/drawing/2014/main" id="{95CF551E-583D-CE97-6E91-D6C472BCED2B}"/>
                </a:ext>
              </a:extLst>
            </p:cNvPr>
            <p:cNvSpPr txBox="1">
              <a:spLocks/>
            </p:cNvSpPr>
            <p:nvPr/>
          </p:nvSpPr>
          <p:spPr>
            <a:xfrm>
              <a:off x="1" y="47892"/>
              <a:ext cx="1871075" cy="4794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１．はじめに</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15" name="直線コネクタ 14">
              <a:extLst>
                <a:ext uri="{FF2B5EF4-FFF2-40B4-BE49-F238E27FC236}">
                  <a16:creationId xmlns:a16="http://schemas.microsoft.com/office/drawing/2014/main" id="{749E7B85-3824-EB30-D4CD-64CD22158662}"/>
                </a:ext>
              </a:extLst>
            </p:cNvPr>
            <p:cNvCxnSpPr>
              <a:cxnSpLocks/>
            </p:cNvCxnSpPr>
            <p:nvPr/>
          </p:nvCxnSpPr>
          <p:spPr>
            <a:xfrm>
              <a:off x="0" y="429195"/>
              <a:ext cx="1600808" cy="0"/>
            </a:xfrm>
            <a:prstGeom prst="line">
              <a:avLst/>
            </a:prstGeom>
            <a:ln w="19050"/>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2585837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D06D32E-7D07-F6DC-88C1-7A70ECDDCBF1}"/>
              </a:ext>
            </a:extLst>
          </p:cNvPr>
          <p:cNvSpPr>
            <a:spLocks noGrp="1"/>
          </p:cNvSpPr>
          <p:nvPr>
            <p:ph type="sldNum" sz="quarter" idx="12"/>
          </p:nvPr>
        </p:nvSpPr>
        <p:spPr/>
        <p:txBody>
          <a:bodyPr/>
          <a:lstStyle/>
          <a:p>
            <a:fld id="{54695528-8602-40EC-ADB7-5785948D03CB}" type="slidenum">
              <a:rPr kumimoji="1" lang="ja-JP" altLang="en-US" smtClean="0"/>
              <a:t>40</a:t>
            </a:fld>
            <a:endParaRPr kumimoji="1" lang="ja-JP" altLang="en-US"/>
          </a:p>
        </p:txBody>
      </p:sp>
      <p:sp>
        <p:nvSpPr>
          <p:cNvPr id="9" name="タイトル 1">
            <a:extLst>
              <a:ext uri="{FF2B5EF4-FFF2-40B4-BE49-F238E27FC236}">
                <a16:creationId xmlns:a16="http://schemas.microsoft.com/office/drawing/2014/main" id="{01FD5BBB-E441-395A-62F7-84260DF0A7CA}"/>
              </a:ext>
            </a:extLst>
          </p:cNvPr>
          <p:cNvSpPr>
            <a:spLocks noGrp="1"/>
          </p:cNvSpPr>
          <p:nvPr>
            <p:ph type="title"/>
          </p:nvPr>
        </p:nvSpPr>
        <p:spPr>
          <a:xfrm>
            <a:off x="838200" y="365125"/>
            <a:ext cx="10515600" cy="1325563"/>
          </a:xfrm>
        </p:spPr>
        <p:txBody>
          <a:bodyPr/>
          <a:lstStyle/>
          <a:p>
            <a:r>
              <a:rPr lang="ja-JP" altLang="en-US" dirty="0">
                <a:latin typeface="UD デジタル 教科書体 NK-R" panose="02020400000000000000" pitchFamily="18" charset="-128"/>
                <a:ea typeface="UD デジタル 教科書体 NK-R" panose="02020400000000000000" pitchFamily="18" charset="-128"/>
              </a:rPr>
              <a:t>プランナー</a:t>
            </a:r>
            <a:r>
              <a:rPr kumimoji="1" lang="ja-JP" altLang="en-US" dirty="0">
                <a:latin typeface="UD デジタル 教科書体 NK-R" panose="02020400000000000000" pitchFamily="18" charset="-128"/>
                <a:ea typeface="UD デジタル 教科書体 NK-R" panose="02020400000000000000" pitchFamily="18" charset="-128"/>
              </a:rPr>
              <a:t>の皆様へ①</a:t>
            </a:r>
          </a:p>
        </p:txBody>
      </p:sp>
      <p:cxnSp>
        <p:nvCxnSpPr>
          <p:cNvPr id="10" name="直線コネクタ 9">
            <a:extLst>
              <a:ext uri="{FF2B5EF4-FFF2-40B4-BE49-F238E27FC236}">
                <a16:creationId xmlns:a16="http://schemas.microsoft.com/office/drawing/2014/main" id="{AEE53D99-4EA8-A050-E99B-ADB75F5DAC71}"/>
              </a:ext>
            </a:extLst>
          </p:cNvPr>
          <p:cNvCxnSpPr>
            <a:cxnSpLocks/>
          </p:cNvCxnSpPr>
          <p:nvPr/>
        </p:nvCxnSpPr>
        <p:spPr>
          <a:xfrm>
            <a:off x="838200" y="1347156"/>
            <a:ext cx="5416296"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16" name="コンテンツ プレースホルダー 2">
            <a:extLst>
              <a:ext uri="{FF2B5EF4-FFF2-40B4-BE49-F238E27FC236}">
                <a16:creationId xmlns:a16="http://schemas.microsoft.com/office/drawing/2014/main" id="{23D4FA94-65C6-1A25-509E-A579D9CB184E}"/>
              </a:ext>
            </a:extLst>
          </p:cNvPr>
          <p:cNvSpPr txBox="1">
            <a:spLocks/>
          </p:cNvSpPr>
          <p:nvPr/>
        </p:nvSpPr>
        <p:spPr>
          <a:xfrm>
            <a:off x="838199" y="2293552"/>
            <a:ext cx="9446515" cy="34732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・サービスコードの確認</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・各事業所とのサービス利用実績の確認・調整</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　サービス事業所を併用する場合の</a:t>
            </a:r>
            <a:r>
              <a:rPr lang="en-US" altLang="ja-JP" sz="3200" dirty="0">
                <a:latin typeface="UD デジタル 教科書体 NK-R" panose="02020400000000000000" pitchFamily="18" charset="-128"/>
                <a:ea typeface="UD デジタル 教科書体 NK-R" panose="02020400000000000000" pitchFamily="18" charset="-128"/>
              </a:rPr>
              <a:t>5</a:t>
            </a:r>
            <a:r>
              <a:rPr lang="ja-JP" altLang="en-US" sz="3200" dirty="0">
                <a:latin typeface="UD デジタル 教科書体 NK-R" panose="02020400000000000000" pitchFamily="18" charset="-128"/>
                <a:ea typeface="UD デジタル 教科書体 NK-R" panose="02020400000000000000" pitchFamily="18" charset="-128"/>
              </a:rPr>
              <a:t>週目をどうするか</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3200" dirty="0">
                <a:latin typeface="UD デジタル 教科書体 NK-R" panose="02020400000000000000" pitchFamily="18" charset="-128"/>
                <a:ea typeface="UD デジタル 教科書体 NK-R" panose="02020400000000000000" pitchFamily="18" charset="-128"/>
              </a:rPr>
              <a:t>・従前相当訪問型サービス実施に係るケアプランの</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3200" dirty="0">
                <a:latin typeface="UD デジタル 教科書体 NK-R" panose="02020400000000000000" pitchFamily="18" charset="-128"/>
                <a:ea typeface="UD デジタル 教科書体 NK-R" panose="02020400000000000000" pitchFamily="18" charset="-128"/>
              </a:rPr>
              <a:t>　変更について</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endParaRPr lang="en-US" altLang="ja-JP" sz="3200" dirty="0">
              <a:latin typeface="UD デジタル 教科書体 NK-R" panose="02020400000000000000" pitchFamily="18" charset="-128"/>
              <a:ea typeface="UD デジタル 教科書体 NK-R" panose="02020400000000000000" pitchFamily="18" charset="-128"/>
            </a:endParaRPr>
          </a:p>
        </p:txBody>
      </p:sp>
      <p:grpSp>
        <p:nvGrpSpPr>
          <p:cNvPr id="2" name="グループ化 1">
            <a:extLst>
              <a:ext uri="{FF2B5EF4-FFF2-40B4-BE49-F238E27FC236}">
                <a16:creationId xmlns:a16="http://schemas.microsoft.com/office/drawing/2014/main" id="{F136B0FA-DD94-D92E-3883-7E7DAA65BCFD}"/>
              </a:ext>
            </a:extLst>
          </p:cNvPr>
          <p:cNvGrpSpPr/>
          <p:nvPr/>
        </p:nvGrpSpPr>
        <p:grpSpPr>
          <a:xfrm>
            <a:off x="0" y="172508"/>
            <a:ext cx="1975104" cy="627528"/>
            <a:chOff x="1" y="51361"/>
            <a:chExt cx="4446740" cy="627528"/>
          </a:xfrm>
        </p:grpSpPr>
        <p:sp>
          <p:nvSpPr>
            <p:cNvPr id="3" name="コンテンツ プレースホルダー 2">
              <a:extLst>
                <a:ext uri="{FF2B5EF4-FFF2-40B4-BE49-F238E27FC236}">
                  <a16:creationId xmlns:a16="http://schemas.microsoft.com/office/drawing/2014/main" id="{12470A44-B36F-134B-CF20-14E5244DE3CF}"/>
                </a:ext>
              </a:extLst>
            </p:cNvPr>
            <p:cNvSpPr txBox="1">
              <a:spLocks/>
            </p:cNvSpPr>
            <p:nvPr/>
          </p:nvSpPr>
          <p:spPr>
            <a:xfrm>
              <a:off x="1" y="51361"/>
              <a:ext cx="4446740" cy="6275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５．確認事項</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11" name="直線コネクタ 10">
              <a:extLst>
                <a:ext uri="{FF2B5EF4-FFF2-40B4-BE49-F238E27FC236}">
                  <a16:creationId xmlns:a16="http://schemas.microsoft.com/office/drawing/2014/main" id="{F85192C6-09AF-2514-E48C-89E6B968AE9F}"/>
                </a:ext>
              </a:extLst>
            </p:cNvPr>
            <p:cNvCxnSpPr>
              <a:cxnSpLocks/>
            </p:cNvCxnSpPr>
            <p:nvPr/>
          </p:nvCxnSpPr>
          <p:spPr>
            <a:xfrm>
              <a:off x="89207" y="367600"/>
              <a:ext cx="3595821"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5" name="コンテンツ プレースホルダー 2">
            <a:extLst>
              <a:ext uri="{FF2B5EF4-FFF2-40B4-BE49-F238E27FC236}">
                <a16:creationId xmlns:a16="http://schemas.microsoft.com/office/drawing/2014/main" id="{D09EC0FE-55BF-6CEA-A2DD-41D6BD85AB8B}"/>
              </a:ext>
            </a:extLst>
          </p:cNvPr>
          <p:cNvSpPr>
            <a:spLocks noGrp="1"/>
          </p:cNvSpPr>
          <p:nvPr>
            <p:ph idx="1"/>
          </p:nvPr>
        </p:nvSpPr>
        <p:spPr>
          <a:xfrm>
            <a:off x="10124694" y="3605837"/>
            <a:ext cx="1793748" cy="354842"/>
          </a:xfrm>
        </p:spPr>
        <p:txBody>
          <a:bodyPr>
            <a:normAutofit lnSpcReduction="10000"/>
          </a:bodyPr>
          <a:lstStyle/>
          <a:p>
            <a:pPr marL="0" indent="0">
              <a:buNone/>
            </a:pPr>
            <a:r>
              <a:rPr lang="en-US" altLang="ja-JP" sz="20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例</a:t>
            </a:r>
            <a:r>
              <a:rPr lang="en-US" altLang="ja-JP" sz="2000" dirty="0">
                <a:latin typeface="UD デジタル 教科書体 NK-R" panose="02020400000000000000" pitchFamily="18" charset="-128"/>
                <a:ea typeface="UD デジタル 教科書体 NK-R" panose="02020400000000000000" pitchFamily="18" charset="-128"/>
              </a:rPr>
              <a:t>3-2</a:t>
            </a:r>
            <a:r>
              <a:rPr lang="ja-JP" altLang="en-US" sz="2000" dirty="0">
                <a:latin typeface="UD デジタル 教科書体 NK-R" panose="02020400000000000000" pitchFamily="18" charset="-128"/>
                <a:ea typeface="UD デジタル 教科書体 NK-R" panose="02020400000000000000" pitchFamily="18" charset="-128"/>
              </a:rPr>
              <a:t>参照</a:t>
            </a: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000" dirty="0">
              <a:latin typeface="UD デジタル 教科書体 NK-R" panose="02020400000000000000" pitchFamily="18" charset="-128"/>
              <a:ea typeface="UD デジタル 教科書体 NK-R" panose="02020400000000000000" pitchFamily="18" charset="-128"/>
            </a:endParaRPr>
          </a:p>
        </p:txBody>
      </p:sp>
      <p:sp>
        <p:nvSpPr>
          <p:cNvPr id="6" name="コンテンツ プレースホルダー 2">
            <a:extLst>
              <a:ext uri="{FF2B5EF4-FFF2-40B4-BE49-F238E27FC236}">
                <a16:creationId xmlns:a16="http://schemas.microsoft.com/office/drawing/2014/main" id="{14E8620F-4B34-7A0F-7270-BD9403A700AA}"/>
              </a:ext>
            </a:extLst>
          </p:cNvPr>
          <p:cNvSpPr txBox="1">
            <a:spLocks/>
          </p:cNvSpPr>
          <p:nvPr/>
        </p:nvSpPr>
        <p:spPr>
          <a:xfrm>
            <a:off x="838200" y="1548690"/>
            <a:ext cx="6759222" cy="5971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a:latin typeface="UD デジタル 教科書体 NK-R" panose="02020400000000000000" pitchFamily="18" charset="-128"/>
                <a:ea typeface="UD デジタル 教科書体 NK-R" panose="02020400000000000000" pitchFamily="18" charset="-128"/>
              </a:rPr>
              <a:t>下記のご確認をよろしくお願いします。</a:t>
            </a:r>
            <a:endParaRPr lang="en-US" altLang="ja-JP"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3307277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D06D32E-7D07-F6DC-88C1-7A70ECDDCBF1}"/>
              </a:ext>
            </a:extLst>
          </p:cNvPr>
          <p:cNvSpPr>
            <a:spLocks noGrp="1"/>
          </p:cNvSpPr>
          <p:nvPr>
            <p:ph type="sldNum" sz="quarter" idx="12"/>
          </p:nvPr>
        </p:nvSpPr>
        <p:spPr/>
        <p:txBody>
          <a:bodyPr/>
          <a:lstStyle/>
          <a:p>
            <a:fld id="{54695528-8602-40EC-ADB7-5785948D03CB}" type="slidenum">
              <a:rPr kumimoji="1" lang="ja-JP" altLang="en-US" smtClean="0"/>
              <a:t>41</a:t>
            </a:fld>
            <a:endParaRPr kumimoji="1" lang="ja-JP" altLang="en-US"/>
          </a:p>
        </p:txBody>
      </p:sp>
      <p:sp>
        <p:nvSpPr>
          <p:cNvPr id="9" name="タイトル 1">
            <a:extLst>
              <a:ext uri="{FF2B5EF4-FFF2-40B4-BE49-F238E27FC236}">
                <a16:creationId xmlns:a16="http://schemas.microsoft.com/office/drawing/2014/main" id="{01FD5BBB-E441-395A-62F7-84260DF0A7CA}"/>
              </a:ext>
            </a:extLst>
          </p:cNvPr>
          <p:cNvSpPr>
            <a:spLocks noGrp="1"/>
          </p:cNvSpPr>
          <p:nvPr>
            <p:ph type="title"/>
          </p:nvPr>
        </p:nvSpPr>
        <p:spPr>
          <a:xfrm>
            <a:off x="838200" y="365125"/>
            <a:ext cx="5757672" cy="1325563"/>
          </a:xfrm>
        </p:spPr>
        <p:txBody>
          <a:bodyPr/>
          <a:lstStyle/>
          <a:p>
            <a:r>
              <a:rPr lang="ja-JP" altLang="en-US" dirty="0">
                <a:latin typeface="UD デジタル 教科書体 NK-R" panose="02020400000000000000" pitchFamily="18" charset="-128"/>
                <a:ea typeface="UD デジタル 教科書体 NK-R" panose="02020400000000000000" pitchFamily="18" charset="-128"/>
              </a:rPr>
              <a:t>プランナー</a:t>
            </a:r>
            <a:r>
              <a:rPr kumimoji="1" lang="ja-JP" altLang="en-US" dirty="0">
                <a:latin typeface="UD デジタル 教科書体 NK-R" panose="02020400000000000000" pitchFamily="18" charset="-128"/>
                <a:ea typeface="UD デジタル 教科書体 NK-R" panose="02020400000000000000" pitchFamily="18" charset="-128"/>
              </a:rPr>
              <a:t>の皆様へ②</a:t>
            </a:r>
          </a:p>
        </p:txBody>
      </p:sp>
      <p:cxnSp>
        <p:nvCxnSpPr>
          <p:cNvPr id="10" name="直線コネクタ 9">
            <a:extLst>
              <a:ext uri="{FF2B5EF4-FFF2-40B4-BE49-F238E27FC236}">
                <a16:creationId xmlns:a16="http://schemas.microsoft.com/office/drawing/2014/main" id="{AEE53D99-4EA8-A050-E99B-ADB75F5DAC71}"/>
              </a:ext>
            </a:extLst>
          </p:cNvPr>
          <p:cNvCxnSpPr>
            <a:cxnSpLocks/>
          </p:cNvCxnSpPr>
          <p:nvPr/>
        </p:nvCxnSpPr>
        <p:spPr>
          <a:xfrm>
            <a:off x="838200" y="1347156"/>
            <a:ext cx="5257800" cy="0"/>
          </a:xfrm>
          <a:prstGeom prst="line">
            <a:avLst/>
          </a:prstGeom>
          <a:ln w="38100"/>
        </p:spPr>
        <p:style>
          <a:lnRef idx="1">
            <a:schemeClr val="accent6"/>
          </a:lnRef>
          <a:fillRef idx="0">
            <a:schemeClr val="accent6"/>
          </a:fillRef>
          <a:effectRef idx="0">
            <a:schemeClr val="accent6"/>
          </a:effectRef>
          <a:fontRef idx="minor">
            <a:schemeClr val="tx1"/>
          </a:fontRef>
        </p:style>
      </p:cxnSp>
      <p:grpSp>
        <p:nvGrpSpPr>
          <p:cNvPr id="2" name="グループ化 1">
            <a:extLst>
              <a:ext uri="{FF2B5EF4-FFF2-40B4-BE49-F238E27FC236}">
                <a16:creationId xmlns:a16="http://schemas.microsoft.com/office/drawing/2014/main" id="{F136B0FA-DD94-D92E-3883-7E7DAA65BCFD}"/>
              </a:ext>
            </a:extLst>
          </p:cNvPr>
          <p:cNvGrpSpPr/>
          <p:nvPr/>
        </p:nvGrpSpPr>
        <p:grpSpPr>
          <a:xfrm>
            <a:off x="0" y="172508"/>
            <a:ext cx="1975104" cy="627528"/>
            <a:chOff x="1" y="51361"/>
            <a:chExt cx="4446740" cy="627528"/>
          </a:xfrm>
        </p:grpSpPr>
        <p:sp>
          <p:nvSpPr>
            <p:cNvPr id="3" name="コンテンツ プレースホルダー 2">
              <a:extLst>
                <a:ext uri="{FF2B5EF4-FFF2-40B4-BE49-F238E27FC236}">
                  <a16:creationId xmlns:a16="http://schemas.microsoft.com/office/drawing/2014/main" id="{12470A44-B36F-134B-CF20-14E5244DE3CF}"/>
                </a:ext>
              </a:extLst>
            </p:cNvPr>
            <p:cNvSpPr txBox="1">
              <a:spLocks/>
            </p:cNvSpPr>
            <p:nvPr/>
          </p:nvSpPr>
          <p:spPr>
            <a:xfrm>
              <a:off x="1" y="51361"/>
              <a:ext cx="4446740" cy="6275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５．確認事項</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11" name="直線コネクタ 10">
              <a:extLst>
                <a:ext uri="{FF2B5EF4-FFF2-40B4-BE49-F238E27FC236}">
                  <a16:creationId xmlns:a16="http://schemas.microsoft.com/office/drawing/2014/main" id="{F85192C6-09AF-2514-E48C-89E6B968AE9F}"/>
                </a:ext>
              </a:extLst>
            </p:cNvPr>
            <p:cNvCxnSpPr>
              <a:cxnSpLocks/>
            </p:cNvCxnSpPr>
            <p:nvPr/>
          </p:nvCxnSpPr>
          <p:spPr>
            <a:xfrm>
              <a:off x="89207" y="367600"/>
              <a:ext cx="3595821"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14" name="コンテンツ プレースホルダー 2">
            <a:extLst>
              <a:ext uri="{FF2B5EF4-FFF2-40B4-BE49-F238E27FC236}">
                <a16:creationId xmlns:a16="http://schemas.microsoft.com/office/drawing/2014/main" id="{A9297DD9-7B1B-6A35-5B6D-AFDD7746D454}"/>
              </a:ext>
            </a:extLst>
          </p:cNvPr>
          <p:cNvSpPr>
            <a:spLocks noGrp="1"/>
          </p:cNvSpPr>
          <p:nvPr>
            <p:ph idx="1"/>
          </p:nvPr>
        </p:nvSpPr>
        <p:spPr>
          <a:xfrm>
            <a:off x="838199" y="1588299"/>
            <a:ext cx="7440169" cy="1128938"/>
          </a:xfrm>
        </p:spPr>
        <p:txBody>
          <a:bodyPr>
            <a:noAutofit/>
          </a:bodyPr>
          <a:lstStyle/>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従前相当訪問型サービス実施に係る</a:t>
            </a:r>
            <a:r>
              <a:rPr lang="ja-JP" altLang="en-US" sz="3600" dirty="0">
                <a:solidFill>
                  <a:schemeClr val="accent6"/>
                </a:solidFill>
                <a:latin typeface="UD デジタル 教科書体 NK-R" panose="02020400000000000000" pitchFamily="18" charset="-128"/>
                <a:ea typeface="UD デジタル 教科書体 NK-R" panose="02020400000000000000" pitchFamily="18" charset="-128"/>
              </a:rPr>
              <a:t>ケアプランの変更</a:t>
            </a:r>
            <a:r>
              <a:rPr lang="ja-JP" altLang="en-US" sz="3600" dirty="0">
                <a:latin typeface="UD デジタル 教科書体 NK-R" panose="02020400000000000000" pitchFamily="18" charset="-128"/>
                <a:ea typeface="UD デジタル 教科書体 NK-R" panose="02020400000000000000" pitchFamily="18" charset="-128"/>
              </a:rPr>
              <a:t>について</a:t>
            </a:r>
            <a:endParaRPr lang="en-US" altLang="ja-JP" sz="3600" dirty="0">
              <a:latin typeface="UD デジタル 教科書体 NK-R" panose="02020400000000000000" pitchFamily="18" charset="-128"/>
              <a:ea typeface="UD デジタル 教科書体 NK-R" panose="02020400000000000000" pitchFamily="18" charset="-128"/>
            </a:endParaRPr>
          </a:p>
        </p:txBody>
      </p:sp>
      <p:sp>
        <p:nvSpPr>
          <p:cNvPr id="5" name="コンテンツ プレースホルダー 2">
            <a:extLst>
              <a:ext uri="{FF2B5EF4-FFF2-40B4-BE49-F238E27FC236}">
                <a16:creationId xmlns:a16="http://schemas.microsoft.com/office/drawing/2014/main" id="{2E183C2B-0BA7-9617-0CC1-ACD93D106E25}"/>
              </a:ext>
            </a:extLst>
          </p:cNvPr>
          <p:cNvSpPr txBox="1">
            <a:spLocks/>
          </p:cNvSpPr>
          <p:nvPr/>
        </p:nvSpPr>
        <p:spPr>
          <a:xfrm>
            <a:off x="838199" y="2958378"/>
            <a:ext cx="10988041" cy="32839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・令和</a:t>
            </a:r>
            <a:r>
              <a:rPr lang="en-US" altLang="ja-JP" sz="3200" dirty="0">
                <a:latin typeface="UD デジタル 教科書体 NK-R" panose="02020400000000000000" pitchFamily="18" charset="-128"/>
                <a:ea typeface="UD デジタル 教科書体 NK-R" panose="02020400000000000000" pitchFamily="18" charset="-128"/>
              </a:rPr>
              <a:t>7</a:t>
            </a:r>
            <a:r>
              <a:rPr lang="ja-JP" altLang="en-US" sz="3200" dirty="0">
                <a:latin typeface="UD デジタル 教科書体 NK-R" panose="02020400000000000000" pitchFamily="18" charset="-128"/>
                <a:ea typeface="UD デジタル 教科書体 NK-R" panose="02020400000000000000" pitchFamily="18" charset="-128"/>
              </a:rPr>
              <a:t>年３月</a:t>
            </a:r>
            <a:r>
              <a:rPr lang="en-US" altLang="ja-JP" sz="3200" dirty="0">
                <a:latin typeface="UD デジタル 教科書体 NK-R" panose="02020400000000000000" pitchFamily="18" charset="-128"/>
                <a:ea typeface="UD デジタル 教科書体 NK-R" panose="02020400000000000000" pitchFamily="18" charset="-128"/>
              </a:rPr>
              <a:t>31</a:t>
            </a:r>
            <a:r>
              <a:rPr lang="ja-JP" altLang="en-US" sz="3200" dirty="0">
                <a:latin typeface="UD デジタル 教科書体 NK-R" panose="02020400000000000000" pitchFamily="18" charset="-128"/>
                <a:ea typeface="UD デジタル 教科書体 NK-R" panose="02020400000000000000" pitchFamily="18" charset="-128"/>
              </a:rPr>
              <a:t>日以前に作成したケアプラン</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a:t>
            </a:r>
            <a:r>
              <a:rPr lang="ja-JP" altLang="en-US" sz="3200" dirty="0">
                <a:solidFill>
                  <a:schemeClr val="accent6"/>
                </a:solidFill>
                <a:latin typeface="UD デジタル 教科書体 NK-R" panose="02020400000000000000" pitchFamily="18" charset="-128"/>
                <a:ea typeface="UD デジタル 教科書体 NK-R" panose="02020400000000000000" pitchFamily="18" charset="-128"/>
              </a:rPr>
              <a:t>次回行われるケアプラン変更時に記載を変更</a:t>
            </a:r>
            <a:endParaRPr lang="en-US" altLang="ja-JP" sz="3200" dirty="0">
              <a:solidFill>
                <a:schemeClr val="accent6"/>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en-US" altLang="ja-JP" sz="2400" dirty="0">
                <a:latin typeface="UD デジタル 教科書体 NK-R" panose="02020400000000000000" pitchFamily="18" charset="-128"/>
                <a:ea typeface="UD デジタル 教科書体 NK-R" panose="02020400000000000000" pitchFamily="18" charset="-128"/>
              </a:rPr>
              <a:t>※</a:t>
            </a:r>
            <a:r>
              <a:rPr lang="ja-JP" altLang="en-US" sz="2400" dirty="0">
                <a:latin typeface="UD デジタル 教科書体 NK-R" panose="02020400000000000000" pitchFamily="18" charset="-128"/>
                <a:ea typeface="UD デジタル 教科書体 NK-R" panose="02020400000000000000" pitchFamily="18" charset="-128"/>
              </a:rPr>
              <a:t>記載された内容の中から、身体介護か、生活援助中心なのか</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2400" dirty="0">
                <a:solidFill>
                  <a:schemeClr val="accent6"/>
                </a:solidFill>
                <a:latin typeface="UD デジタル 教科書体 NK-R" panose="02020400000000000000" pitchFamily="18" charset="-128"/>
                <a:ea typeface="UD デジタル 教科書体 NK-R" panose="02020400000000000000" pitchFamily="18" charset="-128"/>
              </a:rPr>
              <a:t>　　わからない場合</a:t>
            </a:r>
            <a:r>
              <a:rPr lang="ja-JP" altLang="en-US" sz="2400" dirty="0">
                <a:latin typeface="UD デジタル 教科書体 NK-R" panose="02020400000000000000" pitchFamily="18" charset="-128"/>
                <a:ea typeface="UD デジタル 教科書体 NK-R" panose="02020400000000000000" pitchFamily="18" charset="-128"/>
              </a:rPr>
              <a:t>は、判断ができるよう</a:t>
            </a:r>
            <a:r>
              <a:rPr lang="ja-JP" altLang="en-US" sz="2400" dirty="0">
                <a:solidFill>
                  <a:schemeClr val="accent6"/>
                </a:solidFill>
                <a:latin typeface="UD デジタル 教科書体 NK-R" panose="02020400000000000000" pitchFamily="18" charset="-128"/>
                <a:ea typeface="UD デジタル 教科書体 NK-R" panose="02020400000000000000" pitchFamily="18" charset="-128"/>
              </a:rPr>
              <a:t>ケアプラン記載内容を変更</a:t>
            </a:r>
            <a:r>
              <a:rPr lang="ja-JP" altLang="en-US" sz="2400" dirty="0">
                <a:latin typeface="UD デジタル 教科書体 NK-R" panose="02020400000000000000" pitchFamily="18" charset="-128"/>
                <a:ea typeface="UD デジタル 教科書体 NK-R" panose="02020400000000000000" pitchFamily="18" charset="-128"/>
              </a:rPr>
              <a:t>（軽微な変更も可）</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7517811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D06D32E-7D07-F6DC-88C1-7A70ECDDCBF1}"/>
              </a:ext>
            </a:extLst>
          </p:cNvPr>
          <p:cNvSpPr>
            <a:spLocks noGrp="1"/>
          </p:cNvSpPr>
          <p:nvPr>
            <p:ph type="sldNum" sz="quarter" idx="12"/>
          </p:nvPr>
        </p:nvSpPr>
        <p:spPr/>
        <p:txBody>
          <a:bodyPr/>
          <a:lstStyle/>
          <a:p>
            <a:fld id="{54695528-8602-40EC-ADB7-5785948D03CB}" type="slidenum">
              <a:rPr kumimoji="1" lang="ja-JP" altLang="en-US" smtClean="0"/>
              <a:t>42</a:t>
            </a:fld>
            <a:endParaRPr kumimoji="1" lang="ja-JP" altLang="en-US"/>
          </a:p>
        </p:txBody>
      </p:sp>
      <p:sp>
        <p:nvSpPr>
          <p:cNvPr id="9" name="タイトル 1">
            <a:extLst>
              <a:ext uri="{FF2B5EF4-FFF2-40B4-BE49-F238E27FC236}">
                <a16:creationId xmlns:a16="http://schemas.microsoft.com/office/drawing/2014/main" id="{01FD5BBB-E441-395A-62F7-84260DF0A7CA}"/>
              </a:ext>
            </a:extLst>
          </p:cNvPr>
          <p:cNvSpPr>
            <a:spLocks noGrp="1"/>
          </p:cNvSpPr>
          <p:nvPr>
            <p:ph type="title"/>
          </p:nvPr>
        </p:nvSpPr>
        <p:spPr>
          <a:xfrm>
            <a:off x="838200" y="365125"/>
            <a:ext cx="10317480" cy="1325563"/>
          </a:xfrm>
        </p:spPr>
        <p:txBody>
          <a:bodyPr/>
          <a:lstStyle/>
          <a:p>
            <a:r>
              <a:rPr lang="ja-JP" altLang="en-US" dirty="0">
                <a:latin typeface="UD デジタル 教科書体 NK-R" panose="02020400000000000000" pitchFamily="18" charset="-128"/>
                <a:ea typeface="UD デジタル 教科書体 NK-R" panose="02020400000000000000" pitchFamily="18" charset="-128"/>
              </a:rPr>
              <a:t>サービス事業所・プランナー</a:t>
            </a:r>
            <a:r>
              <a:rPr kumimoji="1" lang="ja-JP" altLang="en-US" dirty="0">
                <a:latin typeface="UD デジタル 教科書体 NK-R" panose="02020400000000000000" pitchFamily="18" charset="-128"/>
                <a:ea typeface="UD デジタル 教科書体 NK-R" panose="02020400000000000000" pitchFamily="18" charset="-128"/>
              </a:rPr>
              <a:t>の皆様へ</a:t>
            </a:r>
          </a:p>
        </p:txBody>
      </p:sp>
      <p:cxnSp>
        <p:nvCxnSpPr>
          <p:cNvPr id="10" name="直線コネクタ 9">
            <a:extLst>
              <a:ext uri="{FF2B5EF4-FFF2-40B4-BE49-F238E27FC236}">
                <a16:creationId xmlns:a16="http://schemas.microsoft.com/office/drawing/2014/main" id="{AEE53D99-4EA8-A050-E99B-ADB75F5DAC71}"/>
              </a:ext>
            </a:extLst>
          </p:cNvPr>
          <p:cNvCxnSpPr>
            <a:cxnSpLocks/>
          </p:cNvCxnSpPr>
          <p:nvPr/>
        </p:nvCxnSpPr>
        <p:spPr>
          <a:xfrm>
            <a:off x="838200" y="1347156"/>
            <a:ext cx="8866632" cy="0"/>
          </a:xfrm>
          <a:prstGeom prst="line">
            <a:avLst/>
          </a:prstGeom>
          <a:ln w="38100"/>
        </p:spPr>
        <p:style>
          <a:lnRef idx="1">
            <a:schemeClr val="accent6"/>
          </a:lnRef>
          <a:fillRef idx="0">
            <a:schemeClr val="accent6"/>
          </a:fillRef>
          <a:effectRef idx="0">
            <a:schemeClr val="accent6"/>
          </a:effectRef>
          <a:fontRef idx="minor">
            <a:schemeClr val="tx1"/>
          </a:fontRef>
        </p:style>
      </p:cxnSp>
      <p:grpSp>
        <p:nvGrpSpPr>
          <p:cNvPr id="2" name="グループ化 1">
            <a:extLst>
              <a:ext uri="{FF2B5EF4-FFF2-40B4-BE49-F238E27FC236}">
                <a16:creationId xmlns:a16="http://schemas.microsoft.com/office/drawing/2014/main" id="{F136B0FA-DD94-D92E-3883-7E7DAA65BCFD}"/>
              </a:ext>
            </a:extLst>
          </p:cNvPr>
          <p:cNvGrpSpPr/>
          <p:nvPr/>
        </p:nvGrpSpPr>
        <p:grpSpPr>
          <a:xfrm>
            <a:off x="0" y="172508"/>
            <a:ext cx="1975104" cy="627528"/>
            <a:chOff x="1" y="51361"/>
            <a:chExt cx="4446740" cy="627528"/>
          </a:xfrm>
        </p:grpSpPr>
        <p:sp>
          <p:nvSpPr>
            <p:cNvPr id="3" name="コンテンツ プレースホルダー 2">
              <a:extLst>
                <a:ext uri="{FF2B5EF4-FFF2-40B4-BE49-F238E27FC236}">
                  <a16:creationId xmlns:a16="http://schemas.microsoft.com/office/drawing/2014/main" id="{12470A44-B36F-134B-CF20-14E5244DE3CF}"/>
                </a:ext>
              </a:extLst>
            </p:cNvPr>
            <p:cNvSpPr txBox="1">
              <a:spLocks/>
            </p:cNvSpPr>
            <p:nvPr/>
          </p:nvSpPr>
          <p:spPr>
            <a:xfrm>
              <a:off x="1" y="51361"/>
              <a:ext cx="4446740" cy="6275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５．確認事項</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11" name="直線コネクタ 10">
              <a:extLst>
                <a:ext uri="{FF2B5EF4-FFF2-40B4-BE49-F238E27FC236}">
                  <a16:creationId xmlns:a16="http://schemas.microsoft.com/office/drawing/2014/main" id="{F85192C6-09AF-2514-E48C-89E6B968AE9F}"/>
                </a:ext>
              </a:extLst>
            </p:cNvPr>
            <p:cNvCxnSpPr>
              <a:cxnSpLocks/>
            </p:cNvCxnSpPr>
            <p:nvPr/>
          </p:nvCxnSpPr>
          <p:spPr>
            <a:xfrm>
              <a:off x="89207" y="367600"/>
              <a:ext cx="3595821"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5" name="コンテンツ プレースホルダー 2">
            <a:extLst>
              <a:ext uri="{FF2B5EF4-FFF2-40B4-BE49-F238E27FC236}">
                <a16:creationId xmlns:a16="http://schemas.microsoft.com/office/drawing/2014/main" id="{2E183C2B-0BA7-9617-0CC1-ACD93D106E25}"/>
              </a:ext>
            </a:extLst>
          </p:cNvPr>
          <p:cNvSpPr txBox="1">
            <a:spLocks/>
          </p:cNvSpPr>
          <p:nvPr/>
        </p:nvSpPr>
        <p:spPr>
          <a:xfrm>
            <a:off x="786383" y="1452240"/>
            <a:ext cx="9195817" cy="6754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600" dirty="0">
                <a:latin typeface="UD デジタル 教科書体 NK-R" panose="02020400000000000000" pitchFamily="18" charset="-128"/>
                <a:ea typeface="UD デジタル 教科書体 NK-R" panose="02020400000000000000" pitchFamily="18" charset="-128"/>
              </a:rPr>
              <a:t>ケアプランデータ連携システムの推奨について</a:t>
            </a:r>
          </a:p>
        </p:txBody>
      </p:sp>
      <p:pic>
        <p:nvPicPr>
          <p:cNvPr id="12" name="図 11">
            <a:extLst>
              <a:ext uri="{FF2B5EF4-FFF2-40B4-BE49-F238E27FC236}">
                <a16:creationId xmlns:a16="http://schemas.microsoft.com/office/drawing/2014/main" id="{CC697BBC-54D5-E9FB-C3C3-CB1890D8853A}"/>
              </a:ext>
            </a:extLst>
          </p:cNvPr>
          <p:cNvPicPr>
            <a:picLocks noChangeAspect="1"/>
          </p:cNvPicPr>
          <p:nvPr/>
        </p:nvPicPr>
        <p:blipFill>
          <a:blip r:embed="rId3"/>
          <a:stretch>
            <a:fillRect/>
          </a:stretch>
        </p:blipFill>
        <p:spPr>
          <a:xfrm>
            <a:off x="2066544" y="4278304"/>
            <a:ext cx="8058912" cy="2465079"/>
          </a:xfrm>
          <a:prstGeom prst="rect">
            <a:avLst/>
          </a:prstGeom>
        </p:spPr>
      </p:pic>
      <p:sp>
        <p:nvSpPr>
          <p:cNvPr id="13" name="吹き出し: 角を丸めた四角形 12">
            <a:extLst>
              <a:ext uri="{FF2B5EF4-FFF2-40B4-BE49-F238E27FC236}">
                <a16:creationId xmlns:a16="http://schemas.microsoft.com/office/drawing/2014/main" id="{F617B737-A104-2973-7C3B-7D7F81C3A58E}"/>
              </a:ext>
            </a:extLst>
          </p:cNvPr>
          <p:cNvSpPr/>
          <p:nvPr/>
        </p:nvSpPr>
        <p:spPr>
          <a:xfrm>
            <a:off x="786383" y="2127724"/>
            <a:ext cx="10711273" cy="2031260"/>
          </a:xfrm>
          <a:prstGeom prst="wedgeRoundRectCallout">
            <a:avLst>
              <a:gd name="adj1" fmla="val -25106"/>
              <a:gd name="adj2" fmla="val 71511"/>
              <a:gd name="adj3" fmla="val 16667"/>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3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ケアプランデータ連携システムとは．．．</a:t>
            </a:r>
            <a:endParaRPr kumimoji="0" lang="en-US" altLang="ja-JP" sz="3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3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介護事業所の</a:t>
            </a:r>
            <a:r>
              <a:rPr kumimoji="0" lang="en-US" altLang="ja-JP" sz="3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ICT</a:t>
            </a:r>
            <a:r>
              <a:rPr kumimoji="0" lang="ja-JP" altLang="en-US" sz="3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化を全国的に普及促進するため、公益社団法人国民健康保険中央会によって構築されたシステム</a:t>
            </a:r>
            <a:endParaRPr kumimoji="0" lang="en-US" altLang="ja-JP" sz="3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 name="コンテンツ プレースホルダー 2">
            <a:extLst>
              <a:ext uri="{FF2B5EF4-FFF2-40B4-BE49-F238E27FC236}">
                <a16:creationId xmlns:a16="http://schemas.microsoft.com/office/drawing/2014/main" id="{7F7CC148-A8E8-4174-6909-79C90F550A26}"/>
              </a:ext>
            </a:extLst>
          </p:cNvPr>
          <p:cNvSpPr txBox="1">
            <a:spLocks/>
          </p:cNvSpPr>
          <p:nvPr/>
        </p:nvSpPr>
        <p:spPr>
          <a:xfrm>
            <a:off x="786383" y="2354974"/>
            <a:ext cx="10866121" cy="1821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US" altLang="ja-JP" sz="3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366336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D06D32E-7D07-F6DC-88C1-7A70ECDDCBF1}"/>
              </a:ext>
            </a:extLst>
          </p:cNvPr>
          <p:cNvSpPr>
            <a:spLocks noGrp="1"/>
          </p:cNvSpPr>
          <p:nvPr>
            <p:ph type="sldNum" sz="quarter" idx="12"/>
          </p:nvPr>
        </p:nvSpPr>
        <p:spPr/>
        <p:txBody>
          <a:bodyPr/>
          <a:lstStyle/>
          <a:p>
            <a:fld id="{54695528-8602-40EC-ADB7-5785948D03CB}" type="slidenum">
              <a:rPr kumimoji="1" lang="ja-JP" altLang="en-US" smtClean="0"/>
              <a:t>43</a:t>
            </a:fld>
            <a:endParaRPr kumimoji="1" lang="ja-JP" altLang="en-US"/>
          </a:p>
        </p:txBody>
      </p:sp>
      <p:sp>
        <p:nvSpPr>
          <p:cNvPr id="9" name="タイトル 1">
            <a:extLst>
              <a:ext uri="{FF2B5EF4-FFF2-40B4-BE49-F238E27FC236}">
                <a16:creationId xmlns:a16="http://schemas.microsoft.com/office/drawing/2014/main" id="{01FD5BBB-E441-395A-62F7-84260DF0A7CA}"/>
              </a:ext>
            </a:extLst>
          </p:cNvPr>
          <p:cNvSpPr>
            <a:spLocks noGrp="1"/>
          </p:cNvSpPr>
          <p:nvPr>
            <p:ph type="title"/>
          </p:nvPr>
        </p:nvSpPr>
        <p:spPr>
          <a:xfrm>
            <a:off x="838200" y="365125"/>
            <a:ext cx="10317480" cy="1325563"/>
          </a:xfrm>
        </p:spPr>
        <p:txBody>
          <a:bodyPr/>
          <a:lstStyle/>
          <a:p>
            <a:r>
              <a:rPr lang="ja-JP" altLang="en-US" dirty="0">
                <a:latin typeface="UD デジタル 教科書体 NK-R" panose="02020400000000000000" pitchFamily="18" charset="-128"/>
                <a:ea typeface="UD デジタル 教科書体 NK-R" panose="02020400000000000000" pitchFamily="18" charset="-128"/>
              </a:rPr>
              <a:t>サービス事業所・プランナー</a:t>
            </a:r>
            <a:r>
              <a:rPr kumimoji="1" lang="ja-JP" altLang="en-US" dirty="0">
                <a:latin typeface="UD デジタル 教科書体 NK-R" panose="02020400000000000000" pitchFamily="18" charset="-128"/>
                <a:ea typeface="UD デジタル 教科書体 NK-R" panose="02020400000000000000" pitchFamily="18" charset="-128"/>
              </a:rPr>
              <a:t>の皆様へ</a:t>
            </a:r>
          </a:p>
        </p:txBody>
      </p:sp>
      <p:cxnSp>
        <p:nvCxnSpPr>
          <p:cNvPr id="10" name="直線コネクタ 9">
            <a:extLst>
              <a:ext uri="{FF2B5EF4-FFF2-40B4-BE49-F238E27FC236}">
                <a16:creationId xmlns:a16="http://schemas.microsoft.com/office/drawing/2014/main" id="{AEE53D99-4EA8-A050-E99B-ADB75F5DAC71}"/>
              </a:ext>
            </a:extLst>
          </p:cNvPr>
          <p:cNvCxnSpPr>
            <a:cxnSpLocks/>
          </p:cNvCxnSpPr>
          <p:nvPr/>
        </p:nvCxnSpPr>
        <p:spPr>
          <a:xfrm>
            <a:off x="838200" y="1347156"/>
            <a:ext cx="8866632" cy="0"/>
          </a:xfrm>
          <a:prstGeom prst="line">
            <a:avLst/>
          </a:prstGeom>
          <a:ln w="38100"/>
        </p:spPr>
        <p:style>
          <a:lnRef idx="1">
            <a:schemeClr val="accent6"/>
          </a:lnRef>
          <a:fillRef idx="0">
            <a:schemeClr val="accent6"/>
          </a:fillRef>
          <a:effectRef idx="0">
            <a:schemeClr val="accent6"/>
          </a:effectRef>
          <a:fontRef idx="minor">
            <a:schemeClr val="tx1"/>
          </a:fontRef>
        </p:style>
      </p:cxnSp>
      <p:grpSp>
        <p:nvGrpSpPr>
          <p:cNvPr id="2" name="グループ化 1">
            <a:extLst>
              <a:ext uri="{FF2B5EF4-FFF2-40B4-BE49-F238E27FC236}">
                <a16:creationId xmlns:a16="http://schemas.microsoft.com/office/drawing/2014/main" id="{F136B0FA-DD94-D92E-3883-7E7DAA65BCFD}"/>
              </a:ext>
            </a:extLst>
          </p:cNvPr>
          <p:cNvGrpSpPr/>
          <p:nvPr/>
        </p:nvGrpSpPr>
        <p:grpSpPr>
          <a:xfrm>
            <a:off x="0" y="172508"/>
            <a:ext cx="1975104" cy="627528"/>
            <a:chOff x="1" y="51361"/>
            <a:chExt cx="4446740" cy="627528"/>
          </a:xfrm>
        </p:grpSpPr>
        <p:sp>
          <p:nvSpPr>
            <p:cNvPr id="3" name="コンテンツ プレースホルダー 2">
              <a:extLst>
                <a:ext uri="{FF2B5EF4-FFF2-40B4-BE49-F238E27FC236}">
                  <a16:creationId xmlns:a16="http://schemas.microsoft.com/office/drawing/2014/main" id="{12470A44-B36F-134B-CF20-14E5244DE3CF}"/>
                </a:ext>
              </a:extLst>
            </p:cNvPr>
            <p:cNvSpPr txBox="1">
              <a:spLocks/>
            </p:cNvSpPr>
            <p:nvPr/>
          </p:nvSpPr>
          <p:spPr>
            <a:xfrm>
              <a:off x="1" y="51361"/>
              <a:ext cx="4446740" cy="6275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５．確認事項</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11" name="直線コネクタ 10">
              <a:extLst>
                <a:ext uri="{FF2B5EF4-FFF2-40B4-BE49-F238E27FC236}">
                  <a16:creationId xmlns:a16="http://schemas.microsoft.com/office/drawing/2014/main" id="{F85192C6-09AF-2514-E48C-89E6B968AE9F}"/>
                </a:ext>
              </a:extLst>
            </p:cNvPr>
            <p:cNvCxnSpPr>
              <a:cxnSpLocks/>
            </p:cNvCxnSpPr>
            <p:nvPr/>
          </p:nvCxnSpPr>
          <p:spPr>
            <a:xfrm>
              <a:off x="89207" y="367600"/>
              <a:ext cx="3595821"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6" name="コンテンツ プレースホルダー 2">
            <a:extLst>
              <a:ext uri="{FF2B5EF4-FFF2-40B4-BE49-F238E27FC236}">
                <a16:creationId xmlns:a16="http://schemas.microsoft.com/office/drawing/2014/main" id="{91EC9638-7131-FD85-BF8B-DF8DF41054F6}"/>
              </a:ext>
            </a:extLst>
          </p:cNvPr>
          <p:cNvSpPr txBox="1">
            <a:spLocks/>
          </p:cNvSpPr>
          <p:nvPr/>
        </p:nvSpPr>
        <p:spPr>
          <a:xfrm>
            <a:off x="786383" y="1677785"/>
            <a:ext cx="11006328" cy="46785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600" dirty="0">
                <a:latin typeface="UD デジタル 教科書体 NK-R" panose="02020400000000000000" pitchFamily="18" charset="-128"/>
                <a:ea typeface="UD デジタル 教科書体 NK-R" panose="02020400000000000000" pitchFamily="18" charset="-128"/>
              </a:rPr>
              <a:t>〇市内連携事業所</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・刈谷中部地域包括支援センター</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・ヘルパーステーションこころ</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a:t>
            </a:r>
            <a:r>
              <a:rPr lang="en-US" altLang="ja-JP" sz="3200" dirty="0">
                <a:latin typeface="UD デジタル 教科書体 NK-R" panose="02020400000000000000" pitchFamily="18" charset="-128"/>
                <a:ea typeface="UD デジタル 教科書体 NK-R" panose="02020400000000000000" pitchFamily="18" charset="-128"/>
              </a:rPr>
              <a:t>JA</a:t>
            </a:r>
            <a:r>
              <a:rPr lang="ja-JP" altLang="en-US" sz="3200" dirty="0">
                <a:latin typeface="UD デジタル 教科書体 NK-R" panose="02020400000000000000" pitchFamily="18" charset="-128"/>
                <a:ea typeface="UD デジタル 教科書体 NK-R" panose="02020400000000000000" pitchFamily="18" charset="-128"/>
              </a:rPr>
              <a:t>あいち中央ケアプランセンター刈谷南</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a:t>
            </a:r>
            <a:r>
              <a:rPr lang="en-US" altLang="ja-JP" sz="3200" dirty="0">
                <a:latin typeface="UD デジタル 教科書体 NK-R" panose="02020400000000000000" pitchFamily="18" charset="-128"/>
                <a:ea typeface="UD デジタル 教科書体 NK-R" panose="02020400000000000000" pitchFamily="18" charset="-128"/>
              </a:rPr>
              <a:t>JA</a:t>
            </a:r>
            <a:r>
              <a:rPr lang="ja-JP" altLang="en-US" sz="3200" dirty="0">
                <a:latin typeface="UD デジタル 教科書体 NK-R" panose="02020400000000000000" pitchFamily="18" charset="-128"/>
                <a:ea typeface="UD デジタル 教科書体 NK-R" panose="02020400000000000000" pitchFamily="18" charset="-128"/>
              </a:rPr>
              <a:t>あいち中央デイサービス刈谷南</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a:t>
            </a:r>
            <a:r>
              <a:rPr lang="en-US" altLang="ja-JP" sz="3200" dirty="0">
                <a:latin typeface="UD デジタル 教科書体 NK-R" panose="02020400000000000000" pitchFamily="18" charset="-128"/>
                <a:ea typeface="UD デジタル 教科書体 NK-R" panose="02020400000000000000" pitchFamily="18" charset="-128"/>
              </a:rPr>
              <a:t>JA</a:t>
            </a:r>
            <a:r>
              <a:rPr lang="ja-JP" altLang="en-US" sz="3200" dirty="0">
                <a:latin typeface="UD デジタル 教科書体 NK-R" panose="02020400000000000000" pitchFamily="18" charset="-128"/>
                <a:ea typeface="UD デジタル 教科書体 NK-R" panose="02020400000000000000" pitchFamily="18" charset="-128"/>
              </a:rPr>
              <a:t>あいち中央デイサービス刈谷北</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・オーネスト杜若指定居宅介護支援事業所</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endParaRPr lang="en-US" altLang="ja-JP" sz="3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6802402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D06D32E-7D07-F6DC-88C1-7A70ECDDCBF1}"/>
              </a:ext>
            </a:extLst>
          </p:cNvPr>
          <p:cNvSpPr>
            <a:spLocks noGrp="1"/>
          </p:cNvSpPr>
          <p:nvPr>
            <p:ph type="sldNum" sz="quarter" idx="12"/>
          </p:nvPr>
        </p:nvSpPr>
        <p:spPr/>
        <p:txBody>
          <a:bodyPr/>
          <a:lstStyle/>
          <a:p>
            <a:fld id="{54695528-8602-40EC-ADB7-5785948D03CB}" type="slidenum">
              <a:rPr kumimoji="1" lang="ja-JP" altLang="en-US" smtClean="0"/>
              <a:t>44</a:t>
            </a:fld>
            <a:endParaRPr kumimoji="1" lang="ja-JP" altLang="en-US"/>
          </a:p>
        </p:txBody>
      </p:sp>
      <p:sp>
        <p:nvSpPr>
          <p:cNvPr id="9" name="タイトル 1">
            <a:extLst>
              <a:ext uri="{FF2B5EF4-FFF2-40B4-BE49-F238E27FC236}">
                <a16:creationId xmlns:a16="http://schemas.microsoft.com/office/drawing/2014/main" id="{01FD5BBB-E441-395A-62F7-84260DF0A7CA}"/>
              </a:ext>
            </a:extLst>
          </p:cNvPr>
          <p:cNvSpPr>
            <a:spLocks noGrp="1"/>
          </p:cNvSpPr>
          <p:nvPr>
            <p:ph type="title"/>
          </p:nvPr>
        </p:nvSpPr>
        <p:spPr>
          <a:xfrm>
            <a:off x="838200" y="365125"/>
            <a:ext cx="10317480" cy="1325563"/>
          </a:xfrm>
        </p:spPr>
        <p:txBody>
          <a:bodyPr/>
          <a:lstStyle/>
          <a:p>
            <a:r>
              <a:rPr lang="ja-JP" altLang="en-US" dirty="0">
                <a:latin typeface="UD デジタル 教科書体 NK-R" panose="02020400000000000000" pitchFamily="18" charset="-128"/>
                <a:ea typeface="UD デジタル 教科書体 NK-R" panose="02020400000000000000" pitchFamily="18" charset="-128"/>
              </a:rPr>
              <a:t>サービス事業所・プランナー</a:t>
            </a:r>
            <a:r>
              <a:rPr kumimoji="1" lang="ja-JP" altLang="en-US" dirty="0">
                <a:latin typeface="UD デジタル 教科書体 NK-R" panose="02020400000000000000" pitchFamily="18" charset="-128"/>
                <a:ea typeface="UD デジタル 教科書体 NK-R" panose="02020400000000000000" pitchFamily="18" charset="-128"/>
              </a:rPr>
              <a:t>の皆様へ</a:t>
            </a:r>
          </a:p>
        </p:txBody>
      </p:sp>
      <p:cxnSp>
        <p:nvCxnSpPr>
          <p:cNvPr id="10" name="直線コネクタ 9">
            <a:extLst>
              <a:ext uri="{FF2B5EF4-FFF2-40B4-BE49-F238E27FC236}">
                <a16:creationId xmlns:a16="http://schemas.microsoft.com/office/drawing/2014/main" id="{AEE53D99-4EA8-A050-E99B-ADB75F5DAC71}"/>
              </a:ext>
            </a:extLst>
          </p:cNvPr>
          <p:cNvCxnSpPr>
            <a:cxnSpLocks/>
          </p:cNvCxnSpPr>
          <p:nvPr/>
        </p:nvCxnSpPr>
        <p:spPr>
          <a:xfrm>
            <a:off x="838200" y="1347156"/>
            <a:ext cx="8866632" cy="0"/>
          </a:xfrm>
          <a:prstGeom prst="line">
            <a:avLst/>
          </a:prstGeom>
          <a:ln w="38100"/>
        </p:spPr>
        <p:style>
          <a:lnRef idx="1">
            <a:schemeClr val="accent6"/>
          </a:lnRef>
          <a:fillRef idx="0">
            <a:schemeClr val="accent6"/>
          </a:fillRef>
          <a:effectRef idx="0">
            <a:schemeClr val="accent6"/>
          </a:effectRef>
          <a:fontRef idx="minor">
            <a:schemeClr val="tx1"/>
          </a:fontRef>
        </p:style>
      </p:cxnSp>
      <p:grpSp>
        <p:nvGrpSpPr>
          <p:cNvPr id="2" name="グループ化 1">
            <a:extLst>
              <a:ext uri="{FF2B5EF4-FFF2-40B4-BE49-F238E27FC236}">
                <a16:creationId xmlns:a16="http://schemas.microsoft.com/office/drawing/2014/main" id="{F136B0FA-DD94-D92E-3883-7E7DAA65BCFD}"/>
              </a:ext>
            </a:extLst>
          </p:cNvPr>
          <p:cNvGrpSpPr/>
          <p:nvPr/>
        </p:nvGrpSpPr>
        <p:grpSpPr>
          <a:xfrm>
            <a:off x="0" y="172508"/>
            <a:ext cx="1975104" cy="627528"/>
            <a:chOff x="1" y="51361"/>
            <a:chExt cx="4446740" cy="627528"/>
          </a:xfrm>
        </p:grpSpPr>
        <p:sp>
          <p:nvSpPr>
            <p:cNvPr id="3" name="コンテンツ プレースホルダー 2">
              <a:extLst>
                <a:ext uri="{FF2B5EF4-FFF2-40B4-BE49-F238E27FC236}">
                  <a16:creationId xmlns:a16="http://schemas.microsoft.com/office/drawing/2014/main" id="{12470A44-B36F-134B-CF20-14E5244DE3CF}"/>
                </a:ext>
              </a:extLst>
            </p:cNvPr>
            <p:cNvSpPr txBox="1">
              <a:spLocks/>
            </p:cNvSpPr>
            <p:nvPr/>
          </p:nvSpPr>
          <p:spPr>
            <a:xfrm>
              <a:off x="1" y="51361"/>
              <a:ext cx="4446740" cy="6275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５．確認事項</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11" name="直線コネクタ 10">
              <a:extLst>
                <a:ext uri="{FF2B5EF4-FFF2-40B4-BE49-F238E27FC236}">
                  <a16:creationId xmlns:a16="http://schemas.microsoft.com/office/drawing/2014/main" id="{F85192C6-09AF-2514-E48C-89E6B968AE9F}"/>
                </a:ext>
              </a:extLst>
            </p:cNvPr>
            <p:cNvCxnSpPr>
              <a:cxnSpLocks/>
            </p:cNvCxnSpPr>
            <p:nvPr/>
          </p:nvCxnSpPr>
          <p:spPr>
            <a:xfrm>
              <a:off x="89207" y="367600"/>
              <a:ext cx="3595821"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5" name="コンテンツ プレースホルダー 2">
            <a:extLst>
              <a:ext uri="{FF2B5EF4-FFF2-40B4-BE49-F238E27FC236}">
                <a16:creationId xmlns:a16="http://schemas.microsoft.com/office/drawing/2014/main" id="{2E183C2B-0BA7-9617-0CC1-ACD93D106E25}"/>
              </a:ext>
            </a:extLst>
          </p:cNvPr>
          <p:cNvSpPr txBox="1">
            <a:spLocks/>
          </p:cNvSpPr>
          <p:nvPr/>
        </p:nvSpPr>
        <p:spPr>
          <a:xfrm>
            <a:off x="987552" y="1690687"/>
            <a:ext cx="11006328" cy="46785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600" dirty="0">
                <a:latin typeface="UD デジタル 教科書体 NK-R" panose="02020400000000000000" pitchFamily="18" charset="-128"/>
                <a:ea typeface="UD デジタル 教科書体 NK-R" panose="02020400000000000000" pitchFamily="18" charset="-128"/>
              </a:rPr>
              <a:t>〇連携前（刈谷市中部地域包括支援センター）</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・紙で届いた実績を確認して、一つずつシステム入力</a:t>
            </a: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・令和５年５月分実績（１８０件）　</a:t>
            </a: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１件、１分として換算。連携前はトリプルチェック</a:t>
            </a: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１件</a:t>
            </a:r>
            <a:r>
              <a:rPr lang="en-US" altLang="ja-JP" sz="3200" dirty="0">
                <a:latin typeface="UD デジタル 教科書体 NK-R" panose="02020400000000000000" pitchFamily="18" charset="-128"/>
                <a:ea typeface="UD デジタル 教科書体 NK-R" panose="02020400000000000000" pitchFamily="18" charset="-128"/>
              </a:rPr>
              <a:t>×</a:t>
            </a:r>
            <a:r>
              <a:rPr lang="ja-JP" altLang="en-US" sz="3200" dirty="0">
                <a:latin typeface="UD デジタル 教科書体 NK-R" panose="02020400000000000000" pitchFamily="18" charset="-128"/>
                <a:ea typeface="UD デジタル 教科書体 NK-R" panose="02020400000000000000" pitchFamily="18" charset="-128"/>
              </a:rPr>
              <a:t>１分</a:t>
            </a:r>
            <a:r>
              <a:rPr lang="en-US" altLang="ja-JP" sz="3200" dirty="0">
                <a:latin typeface="UD デジタル 教科書体 NK-R" panose="02020400000000000000" pitchFamily="18" charset="-128"/>
                <a:ea typeface="UD デジタル 教科書体 NK-R" panose="02020400000000000000" pitchFamily="18" charset="-128"/>
              </a:rPr>
              <a:t>×</a:t>
            </a:r>
            <a:r>
              <a:rPr lang="ja-JP" altLang="en-US" sz="3200" dirty="0">
                <a:latin typeface="UD デジタル 教科書体 NK-R" panose="02020400000000000000" pitchFamily="18" charset="-128"/>
                <a:ea typeface="UD デジタル 教科書体 NK-R" panose="02020400000000000000" pitchFamily="18" charset="-128"/>
              </a:rPr>
              <a:t>３回</a:t>
            </a:r>
            <a:r>
              <a:rPr lang="en-US" altLang="ja-JP" sz="3200" dirty="0">
                <a:latin typeface="UD デジタル 教科書体 NK-R" panose="02020400000000000000" pitchFamily="18" charset="-128"/>
                <a:ea typeface="UD デジタル 教科書体 NK-R" panose="02020400000000000000" pitchFamily="18" charset="-128"/>
              </a:rPr>
              <a:t>×</a:t>
            </a:r>
            <a:r>
              <a:rPr lang="ja-JP" altLang="en-US" sz="3200" dirty="0">
                <a:latin typeface="UD デジタル 教科書体 NK-R" panose="02020400000000000000" pitchFamily="18" charset="-128"/>
                <a:ea typeface="UD デジタル 教科書体 NK-R" panose="02020400000000000000" pitchFamily="18" charset="-128"/>
              </a:rPr>
              <a:t>１８０件＝５４０分　</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endParaRPr lang="en-US" altLang="ja-JP" sz="3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5116234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D06D32E-7D07-F6DC-88C1-7A70ECDDCBF1}"/>
              </a:ext>
            </a:extLst>
          </p:cNvPr>
          <p:cNvSpPr>
            <a:spLocks noGrp="1"/>
          </p:cNvSpPr>
          <p:nvPr>
            <p:ph type="sldNum" sz="quarter" idx="12"/>
          </p:nvPr>
        </p:nvSpPr>
        <p:spPr/>
        <p:txBody>
          <a:bodyPr/>
          <a:lstStyle/>
          <a:p>
            <a:fld id="{54695528-8602-40EC-ADB7-5785948D03CB}" type="slidenum">
              <a:rPr kumimoji="1" lang="ja-JP" altLang="en-US" smtClean="0"/>
              <a:t>45</a:t>
            </a:fld>
            <a:endParaRPr kumimoji="1" lang="ja-JP" altLang="en-US"/>
          </a:p>
        </p:txBody>
      </p:sp>
      <p:sp>
        <p:nvSpPr>
          <p:cNvPr id="9" name="タイトル 1">
            <a:extLst>
              <a:ext uri="{FF2B5EF4-FFF2-40B4-BE49-F238E27FC236}">
                <a16:creationId xmlns:a16="http://schemas.microsoft.com/office/drawing/2014/main" id="{01FD5BBB-E441-395A-62F7-84260DF0A7CA}"/>
              </a:ext>
            </a:extLst>
          </p:cNvPr>
          <p:cNvSpPr>
            <a:spLocks noGrp="1"/>
          </p:cNvSpPr>
          <p:nvPr>
            <p:ph type="title"/>
          </p:nvPr>
        </p:nvSpPr>
        <p:spPr>
          <a:xfrm>
            <a:off x="838200" y="365125"/>
            <a:ext cx="10317480" cy="1325563"/>
          </a:xfrm>
        </p:spPr>
        <p:txBody>
          <a:bodyPr/>
          <a:lstStyle/>
          <a:p>
            <a:r>
              <a:rPr lang="ja-JP" altLang="en-US" dirty="0">
                <a:latin typeface="UD デジタル 教科書体 NK-R" panose="02020400000000000000" pitchFamily="18" charset="-128"/>
                <a:ea typeface="UD デジタル 教科書体 NK-R" panose="02020400000000000000" pitchFamily="18" charset="-128"/>
              </a:rPr>
              <a:t>サービス事業所・プランナー</a:t>
            </a:r>
            <a:r>
              <a:rPr kumimoji="1" lang="ja-JP" altLang="en-US" dirty="0">
                <a:latin typeface="UD デジタル 教科書体 NK-R" panose="02020400000000000000" pitchFamily="18" charset="-128"/>
                <a:ea typeface="UD デジタル 教科書体 NK-R" panose="02020400000000000000" pitchFamily="18" charset="-128"/>
              </a:rPr>
              <a:t>の皆様へ</a:t>
            </a:r>
          </a:p>
        </p:txBody>
      </p:sp>
      <p:cxnSp>
        <p:nvCxnSpPr>
          <p:cNvPr id="10" name="直線コネクタ 9">
            <a:extLst>
              <a:ext uri="{FF2B5EF4-FFF2-40B4-BE49-F238E27FC236}">
                <a16:creationId xmlns:a16="http://schemas.microsoft.com/office/drawing/2014/main" id="{AEE53D99-4EA8-A050-E99B-ADB75F5DAC71}"/>
              </a:ext>
            </a:extLst>
          </p:cNvPr>
          <p:cNvCxnSpPr>
            <a:cxnSpLocks/>
          </p:cNvCxnSpPr>
          <p:nvPr/>
        </p:nvCxnSpPr>
        <p:spPr>
          <a:xfrm>
            <a:off x="838200" y="1347156"/>
            <a:ext cx="8866632" cy="0"/>
          </a:xfrm>
          <a:prstGeom prst="line">
            <a:avLst/>
          </a:prstGeom>
          <a:ln w="38100"/>
        </p:spPr>
        <p:style>
          <a:lnRef idx="1">
            <a:schemeClr val="accent6"/>
          </a:lnRef>
          <a:fillRef idx="0">
            <a:schemeClr val="accent6"/>
          </a:fillRef>
          <a:effectRef idx="0">
            <a:schemeClr val="accent6"/>
          </a:effectRef>
          <a:fontRef idx="minor">
            <a:schemeClr val="tx1"/>
          </a:fontRef>
        </p:style>
      </p:cxnSp>
      <p:grpSp>
        <p:nvGrpSpPr>
          <p:cNvPr id="2" name="グループ化 1">
            <a:extLst>
              <a:ext uri="{FF2B5EF4-FFF2-40B4-BE49-F238E27FC236}">
                <a16:creationId xmlns:a16="http://schemas.microsoft.com/office/drawing/2014/main" id="{F136B0FA-DD94-D92E-3883-7E7DAA65BCFD}"/>
              </a:ext>
            </a:extLst>
          </p:cNvPr>
          <p:cNvGrpSpPr/>
          <p:nvPr/>
        </p:nvGrpSpPr>
        <p:grpSpPr>
          <a:xfrm>
            <a:off x="0" y="172508"/>
            <a:ext cx="1975104" cy="627528"/>
            <a:chOff x="1" y="51361"/>
            <a:chExt cx="4446740" cy="627528"/>
          </a:xfrm>
        </p:grpSpPr>
        <p:sp>
          <p:nvSpPr>
            <p:cNvPr id="3" name="コンテンツ プレースホルダー 2">
              <a:extLst>
                <a:ext uri="{FF2B5EF4-FFF2-40B4-BE49-F238E27FC236}">
                  <a16:creationId xmlns:a16="http://schemas.microsoft.com/office/drawing/2014/main" id="{12470A44-B36F-134B-CF20-14E5244DE3CF}"/>
                </a:ext>
              </a:extLst>
            </p:cNvPr>
            <p:cNvSpPr txBox="1">
              <a:spLocks/>
            </p:cNvSpPr>
            <p:nvPr/>
          </p:nvSpPr>
          <p:spPr>
            <a:xfrm>
              <a:off x="1" y="51361"/>
              <a:ext cx="4446740" cy="6275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５．確認事項</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11" name="直線コネクタ 10">
              <a:extLst>
                <a:ext uri="{FF2B5EF4-FFF2-40B4-BE49-F238E27FC236}">
                  <a16:creationId xmlns:a16="http://schemas.microsoft.com/office/drawing/2014/main" id="{F85192C6-09AF-2514-E48C-89E6B968AE9F}"/>
                </a:ext>
              </a:extLst>
            </p:cNvPr>
            <p:cNvCxnSpPr>
              <a:cxnSpLocks/>
            </p:cNvCxnSpPr>
            <p:nvPr/>
          </p:nvCxnSpPr>
          <p:spPr>
            <a:xfrm>
              <a:off x="89207" y="367600"/>
              <a:ext cx="3595821"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5" name="コンテンツ プレースホルダー 2">
            <a:extLst>
              <a:ext uri="{FF2B5EF4-FFF2-40B4-BE49-F238E27FC236}">
                <a16:creationId xmlns:a16="http://schemas.microsoft.com/office/drawing/2014/main" id="{2E183C2B-0BA7-9617-0CC1-ACD93D106E25}"/>
              </a:ext>
            </a:extLst>
          </p:cNvPr>
          <p:cNvSpPr txBox="1">
            <a:spLocks/>
          </p:cNvSpPr>
          <p:nvPr/>
        </p:nvSpPr>
        <p:spPr>
          <a:xfrm>
            <a:off x="987552" y="1690687"/>
            <a:ext cx="11006328" cy="46785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600" dirty="0">
                <a:latin typeface="UD デジタル 教科書体 NK-R" panose="02020400000000000000" pitchFamily="18" charset="-128"/>
                <a:ea typeface="UD デジタル 教科書体 NK-R" panose="02020400000000000000" pitchFamily="18" charset="-128"/>
              </a:rPr>
              <a:t>〇連携後（刈谷市中部地域包括支援センター）</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・１回はシステム上で確認</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a:t>
            </a:r>
            <a:r>
              <a:rPr lang="ja-JP" altLang="en-US" sz="3200" dirty="0">
                <a:solidFill>
                  <a:schemeClr val="accent6"/>
                </a:solidFill>
                <a:latin typeface="UD デジタル 教科書体 NK-R" panose="02020400000000000000" pitchFamily="18" charset="-128"/>
                <a:ea typeface="UD デジタル 教科書体 NK-R" panose="02020400000000000000" pitchFamily="18" charset="-128"/>
              </a:rPr>
              <a:t>６時間</a:t>
            </a:r>
            <a:r>
              <a:rPr lang="ja-JP" altLang="en-US" sz="3200" dirty="0">
                <a:latin typeface="UD デジタル 教科書体 NK-R" panose="02020400000000000000" pitchFamily="18" charset="-128"/>
                <a:ea typeface="UD デジタル 教科書体 NK-R" panose="02020400000000000000" pitchFamily="18" charset="-128"/>
              </a:rPr>
              <a:t>の作業時間が</a:t>
            </a:r>
            <a:r>
              <a:rPr lang="ja-JP" altLang="en-US" sz="3200" dirty="0">
                <a:solidFill>
                  <a:schemeClr val="accent6"/>
                </a:solidFill>
                <a:latin typeface="UD デジタル 教科書体 NK-R" panose="02020400000000000000" pitchFamily="18" charset="-128"/>
                <a:ea typeface="UD デジタル 教科書体 NK-R" panose="02020400000000000000" pitchFamily="18" charset="-128"/>
              </a:rPr>
              <a:t>削減</a:t>
            </a: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・実績入力の</a:t>
            </a:r>
            <a:r>
              <a:rPr lang="ja-JP" altLang="en-US" sz="3200" dirty="0">
                <a:solidFill>
                  <a:schemeClr val="accent6"/>
                </a:solidFill>
                <a:latin typeface="UD デジタル 教科書体 NK-R" panose="02020400000000000000" pitchFamily="18" charset="-128"/>
                <a:ea typeface="UD デジタル 教科書体 NK-R" panose="02020400000000000000" pitchFamily="18" charset="-128"/>
              </a:rPr>
              <a:t>転記誤りが削減</a:t>
            </a:r>
            <a:endParaRPr lang="en-US" altLang="ja-JP" sz="3200" dirty="0">
              <a:solidFill>
                <a:schemeClr val="accent6"/>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・返戻件数の</a:t>
            </a:r>
            <a:r>
              <a:rPr lang="ja-JP" altLang="en-US" sz="3200" dirty="0">
                <a:solidFill>
                  <a:schemeClr val="accent6"/>
                </a:solidFill>
                <a:latin typeface="UD デジタル 教科書体 NK-R" panose="02020400000000000000" pitchFamily="18" charset="-128"/>
                <a:ea typeface="UD デジタル 教科書体 NK-R" panose="02020400000000000000" pitchFamily="18" charset="-128"/>
              </a:rPr>
              <a:t>削減</a:t>
            </a:r>
            <a:endParaRPr lang="en-US" altLang="ja-JP" sz="3200" dirty="0">
              <a:solidFill>
                <a:schemeClr val="accent6"/>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a:t>
            </a:r>
            <a:r>
              <a:rPr lang="ja-JP" altLang="en-US" sz="3200" dirty="0">
                <a:solidFill>
                  <a:schemeClr val="accent6"/>
                </a:solidFill>
                <a:latin typeface="UD デジタル 教科書体 NK-R" panose="02020400000000000000" pitchFamily="18" charset="-128"/>
                <a:ea typeface="UD デジタル 教科書体 NK-R" panose="02020400000000000000" pitchFamily="18" charset="-128"/>
              </a:rPr>
              <a:t>ペーパーレス</a:t>
            </a:r>
            <a:r>
              <a:rPr lang="ja-JP" altLang="en-US" sz="3200" dirty="0">
                <a:latin typeface="UD デジタル 教科書体 NK-R" panose="02020400000000000000" pitchFamily="18" charset="-128"/>
                <a:ea typeface="UD デジタル 教科書体 NK-R" panose="02020400000000000000" pitchFamily="18" charset="-128"/>
              </a:rPr>
              <a:t>（１か月１</a:t>
            </a:r>
            <a:r>
              <a:rPr lang="en-US" altLang="ja-JP" sz="3200" dirty="0">
                <a:latin typeface="UD デジタル 教科書体 NK-R" panose="02020400000000000000" pitchFamily="18" charset="-128"/>
                <a:ea typeface="UD デジタル 教科書体 NK-R" panose="02020400000000000000" pitchFamily="18" charset="-128"/>
              </a:rPr>
              <a:t>,</a:t>
            </a:r>
            <a:r>
              <a:rPr lang="ja-JP" altLang="en-US" sz="3200" dirty="0">
                <a:latin typeface="UD デジタル 教科書体 NK-R" panose="02020400000000000000" pitchFamily="18" charset="-128"/>
                <a:ea typeface="UD デジタル 教科書体 NK-R" panose="02020400000000000000" pitchFamily="18" charset="-128"/>
              </a:rPr>
              <a:t>０００枚以上）</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・印刷・通信にかかる</a:t>
            </a:r>
            <a:r>
              <a:rPr lang="ja-JP" altLang="en-US" sz="3200" dirty="0">
                <a:solidFill>
                  <a:schemeClr val="accent6"/>
                </a:solidFill>
                <a:latin typeface="UD デジタル 教科書体 NK-R" panose="02020400000000000000" pitchFamily="18" charset="-128"/>
                <a:ea typeface="UD デジタル 教科書体 NK-R" panose="02020400000000000000" pitchFamily="18" charset="-128"/>
              </a:rPr>
              <a:t>コストが減少</a:t>
            </a:r>
          </a:p>
          <a:p>
            <a:pPr marL="0" indent="0">
              <a:lnSpc>
                <a:spcPct val="100000"/>
              </a:lnSpc>
              <a:buFont typeface="Arial" panose="020B0604020202020204" pitchFamily="34" charset="0"/>
              <a:buNone/>
            </a:pPr>
            <a:endParaRPr lang="en-US" altLang="ja-JP" sz="3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5602432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D06D32E-7D07-F6DC-88C1-7A70ECDDCBF1}"/>
              </a:ext>
            </a:extLst>
          </p:cNvPr>
          <p:cNvSpPr>
            <a:spLocks noGrp="1"/>
          </p:cNvSpPr>
          <p:nvPr>
            <p:ph type="sldNum" sz="quarter" idx="12"/>
          </p:nvPr>
        </p:nvSpPr>
        <p:spPr/>
        <p:txBody>
          <a:bodyPr/>
          <a:lstStyle/>
          <a:p>
            <a:fld id="{54695528-8602-40EC-ADB7-5785948D03CB}" type="slidenum">
              <a:rPr kumimoji="1" lang="ja-JP" altLang="en-US" smtClean="0"/>
              <a:t>46</a:t>
            </a:fld>
            <a:endParaRPr kumimoji="1" lang="ja-JP" altLang="en-US"/>
          </a:p>
        </p:txBody>
      </p:sp>
      <p:sp>
        <p:nvSpPr>
          <p:cNvPr id="9" name="タイトル 1">
            <a:extLst>
              <a:ext uri="{FF2B5EF4-FFF2-40B4-BE49-F238E27FC236}">
                <a16:creationId xmlns:a16="http://schemas.microsoft.com/office/drawing/2014/main" id="{01FD5BBB-E441-395A-62F7-84260DF0A7CA}"/>
              </a:ext>
            </a:extLst>
          </p:cNvPr>
          <p:cNvSpPr>
            <a:spLocks noGrp="1"/>
          </p:cNvSpPr>
          <p:nvPr>
            <p:ph type="title"/>
          </p:nvPr>
        </p:nvSpPr>
        <p:spPr>
          <a:xfrm>
            <a:off x="838200" y="365125"/>
            <a:ext cx="10317480" cy="1325563"/>
          </a:xfrm>
        </p:spPr>
        <p:txBody>
          <a:bodyPr/>
          <a:lstStyle/>
          <a:p>
            <a:r>
              <a:rPr lang="ja-JP" altLang="en-US" dirty="0">
                <a:latin typeface="UD デジタル 教科書体 NK-R" panose="02020400000000000000" pitchFamily="18" charset="-128"/>
                <a:ea typeface="UD デジタル 教科書体 NK-R" panose="02020400000000000000" pitchFamily="18" charset="-128"/>
              </a:rPr>
              <a:t>サービス事業所・プランナー</a:t>
            </a:r>
            <a:r>
              <a:rPr kumimoji="1" lang="ja-JP" altLang="en-US" dirty="0">
                <a:latin typeface="UD デジタル 教科書体 NK-R" panose="02020400000000000000" pitchFamily="18" charset="-128"/>
                <a:ea typeface="UD デジタル 教科書体 NK-R" panose="02020400000000000000" pitchFamily="18" charset="-128"/>
              </a:rPr>
              <a:t>の皆様へ</a:t>
            </a:r>
          </a:p>
        </p:txBody>
      </p:sp>
      <p:cxnSp>
        <p:nvCxnSpPr>
          <p:cNvPr id="10" name="直線コネクタ 9">
            <a:extLst>
              <a:ext uri="{FF2B5EF4-FFF2-40B4-BE49-F238E27FC236}">
                <a16:creationId xmlns:a16="http://schemas.microsoft.com/office/drawing/2014/main" id="{AEE53D99-4EA8-A050-E99B-ADB75F5DAC71}"/>
              </a:ext>
            </a:extLst>
          </p:cNvPr>
          <p:cNvCxnSpPr>
            <a:cxnSpLocks/>
          </p:cNvCxnSpPr>
          <p:nvPr/>
        </p:nvCxnSpPr>
        <p:spPr>
          <a:xfrm>
            <a:off x="838200" y="1347156"/>
            <a:ext cx="8866632" cy="0"/>
          </a:xfrm>
          <a:prstGeom prst="line">
            <a:avLst/>
          </a:prstGeom>
          <a:ln w="38100"/>
        </p:spPr>
        <p:style>
          <a:lnRef idx="1">
            <a:schemeClr val="accent6"/>
          </a:lnRef>
          <a:fillRef idx="0">
            <a:schemeClr val="accent6"/>
          </a:fillRef>
          <a:effectRef idx="0">
            <a:schemeClr val="accent6"/>
          </a:effectRef>
          <a:fontRef idx="minor">
            <a:schemeClr val="tx1"/>
          </a:fontRef>
        </p:style>
      </p:cxnSp>
      <p:grpSp>
        <p:nvGrpSpPr>
          <p:cNvPr id="2" name="グループ化 1">
            <a:extLst>
              <a:ext uri="{FF2B5EF4-FFF2-40B4-BE49-F238E27FC236}">
                <a16:creationId xmlns:a16="http://schemas.microsoft.com/office/drawing/2014/main" id="{F136B0FA-DD94-D92E-3883-7E7DAA65BCFD}"/>
              </a:ext>
            </a:extLst>
          </p:cNvPr>
          <p:cNvGrpSpPr/>
          <p:nvPr/>
        </p:nvGrpSpPr>
        <p:grpSpPr>
          <a:xfrm>
            <a:off x="0" y="172508"/>
            <a:ext cx="1975104" cy="627528"/>
            <a:chOff x="1" y="51361"/>
            <a:chExt cx="4446740" cy="627528"/>
          </a:xfrm>
        </p:grpSpPr>
        <p:sp>
          <p:nvSpPr>
            <p:cNvPr id="3" name="コンテンツ プレースホルダー 2">
              <a:extLst>
                <a:ext uri="{FF2B5EF4-FFF2-40B4-BE49-F238E27FC236}">
                  <a16:creationId xmlns:a16="http://schemas.microsoft.com/office/drawing/2014/main" id="{12470A44-B36F-134B-CF20-14E5244DE3CF}"/>
                </a:ext>
              </a:extLst>
            </p:cNvPr>
            <p:cNvSpPr txBox="1">
              <a:spLocks/>
            </p:cNvSpPr>
            <p:nvPr/>
          </p:nvSpPr>
          <p:spPr>
            <a:xfrm>
              <a:off x="1" y="51361"/>
              <a:ext cx="4446740" cy="6275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５．確認事項</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11" name="直線コネクタ 10">
              <a:extLst>
                <a:ext uri="{FF2B5EF4-FFF2-40B4-BE49-F238E27FC236}">
                  <a16:creationId xmlns:a16="http://schemas.microsoft.com/office/drawing/2014/main" id="{F85192C6-09AF-2514-E48C-89E6B968AE9F}"/>
                </a:ext>
              </a:extLst>
            </p:cNvPr>
            <p:cNvCxnSpPr>
              <a:cxnSpLocks/>
            </p:cNvCxnSpPr>
            <p:nvPr/>
          </p:nvCxnSpPr>
          <p:spPr>
            <a:xfrm>
              <a:off x="89207" y="367600"/>
              <a:ext cx="3595821"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5" name="コンテンツ プレースホルダー 2">
            <a:extLst>
              <a:ext uri="{FF2B5EF4-FFF2-40B4-BE49-F238E27FC236}">
                <a16:creationId xmlns:a16="http://schemas.microsoft.com/office/drawing/2014/main" id="{2E183C2B-0BA7-9617-0CC1-ACD93D106E25}"/>
              </a:ext>
            </a:extLst>
          </p:cNvPr>
          <p:cNvSpPr txBox="1">
            <a:spLocks/>
          </p:cNvSpPr>
          <p:nvPr/>
        </p:nvSpPr>
        <p:spPr>
          <a:xfrm>
            <a:off x="838200" y="1690687"/>
            <a:ext cx="11155680" cy="26862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600" dirty="0">
                <a:latin typeface="UD デジタル 教科書体 NK-R" panose="02020400000000000000" pitchFamily="18" charset="-128"/>
                <a:ea typeface="UD デジタル 教科書体 NK-R" panose="02020400000000000000" pitchFamily="18" charset="-128"/>
              </a:rPr>
              <a:t>・</a:t>
            </a:r>
            <a:r>
              <a:rPr lang="en-US" altLang="ja-JP" sz="3600" dirty="0">
                <a:solidFill>
                  <a:schemeClr val="accent6"/>
                </a:solidFill>
                <a:latin typeface="UD デジタル 教科書体 NK-R" panose="02020400000000000000" pitchFamily="18" charset="-128"/>
                <a:ea typeface="UD デジタル 教科書体 NK-R" panose="02020400000000000000" pitchFamily="18" charset="-128"/>
              </a:rPr>
              <a:t>2</a:t>
            </a:r>
            <a:r>
              <a:rPr lang="ja-JP" altLang="en-US" sz="3600" dirty="0">
                <a:solidFill>
                  <a:schemeClr val="accent6"/>
                </a:solidFill>
                <a:latin typeface="UD デジタル 教科書体 NK-R" panose="02020400000000000000" pitchFamily="18" charset="-128"/>
                <a:ea typeface="UD デジタル 教科書体 NK-R" panose="02020400000000000000" pitchFamily="18" charset="-128"/>
              </a:rPr>
              <a:t>１</a:t>
            </a:r>
            <a:r>
              <a:rPr lang="en-US" altLang="ja-JP" sz="3600" dirty="0">
                <a:solidFill>
                  <a:schemeClr val="accent6"/>
                </a:solidFill>
                <a:latin typeface="UD デジタル 教科書体 NK-R" panose="02020400000000000000" pitchFamily="18" charset="-128"/>
                <a:ea typeface="UD デジタル 教科書体 NK-R" panose="02020400000000000000" pitchFamily="18" charset="-128"/>
              </a:rPr>
              <a:t>,000</a:t>
            </a:r>
            <a:r>
              <a:rPr lang="ja-JP" altLang="en-US" sz="3600" dirty="0">
                <a:solidFill>
                  <a:schemeClr val="accent6"/>
                </a:solidFill>
                <a:latin typeface="UD デジタル 教科書体 NK-R" panose="02020400000000000000" pitchFamily="18" charset="-128"/>
                <a:ea typeface="UD デジタル 教科書体 NK-R" panose="02020400000000000000" pitchFamily="18" charset="-128"/>
              </a:rPr>
              <a:t>円</a:t>
            </a:r>
            <a:r>
              <a:rPr lang="en-US" altLang="ja-JP" sz="3600" dirty="0">
                <a:solidFill>
                  <a:schemeClr val="accent6"/>
                </a:solidFill>
                <a:latin typeface="UD デジタル 教科書体 NK-R" panose="02020400000000000000" pitchFamily="18" charset="-128"/>
                <a:ea typeface="UD デジタル 教科書体 NK-R" panose="02020400000000000000" pitchFamily="18" charset="-128"/>
              </a:rPr>
              <a:t>/</a:t>
            </a:r>
            <a:r>
              <a:rPr lang="ja-JP" altLang="en-US" sz="3600" dirty="0">
                <a:solidFill>
                  <a:schemeClr val="accent6"/>
                </a:solidFill>
                <a:latin typeface="UD デジタル 教科書体 NK-R" panose="02020400000000000000" pitchFamily="18" charset="-128"/>
                <a:ea typeface="UD デジタル 教科書体 NK-R" panose="02020400000000000000" pitchFamily="18" charset="-128"/>
              </a:rPr>
              <a:t>年</a:t>
            </a:r>
            <a:r>
              <a:rPr lang="ja-JP" altLang="en-US" sz="3600" dirty="0">
                <a:latin typeface="UD デジタル 教科書体 NK-R" panose="02020400000000000000" pitchFamily="18" charset="-128"/>
                <a:ea typeface="UD デジタル 教科書体 NK-R" panose="02020400000000000000" pitchFamily="18" charset="-128"/>
              </a:rPr>
              <a:t>のシステム料で、</a:t>
            </a:r>
            <a:r>
              <a:rPr lang="ja-JP" altLang="en-US" sz="3600" dirty="0">
                <a:solidFill>
                  <a:srgbClr val="E97132"/>
                </a:solidFill>
                <a:latin typeface="UD デジタル 教科書体 NK-R" panose="02020400000000000000" pitchFamily="18" charset="-128"/>
                <a:ea typeface="UD デジタル 教科書体 NK-R" panose="02020400000000000000" pitchFamily="18" charset="-128"/>
              </a:rPr>
              <a:t>介護記録</a:t>
            </a:r>
            <a:r>
              <a:rPr lang="ja-JP" altLang="en-US" sz="3600" dirty="0">
                <a:latin typeface="UD デジタル 教科書体 NK-R" panose="02020400000000000000" pitchFamily="18" charset="-128"/>
                <a:ea typeface="UD デジタル 教科書体 NK-R" panose="02020400000000000000" pitchFamily="18" charset="-128"/>
              </a:rPr>
              <a:t>・</a:t>
            </a:r>
            <a:r>
              <a:rPr lang="ja-JP" altLang="en-US" sz="3600" dirty="0">
                <a:solidFill>
                  <a:srgbClr val="E97132"/>
                </a:solidFill>
                <a:latin typeface="UD デジタル 教科書体 NK-R" panose="02020400000000000000" pitchFamily="18" charset="-128"/>
                <a:ea typeface="UD デジタル 教科書体 NK-R" panose="02020400000000000000" pitchFamily="18" charset="-128"/>
              </a:rPr>
              <a:t>情報共有</a:t>
            </a:r>
            <a:r>
              <a:rPr lang="ja-JP" altLang="en-US" sz="3600" dirty="0">
                <a:latin typeface="UD デジタル 教科書体 NK-R" panose="02020400000000000000" pitchFamily="18" charset="-128"/>
                <a:ea typeface="UD デジタル 教科書体 NK-R" panose="02020400000000000000" pitchFamily="18" charset="-128"/>
              </a:rPr>
              <a:t>・</a:t>
            </a:r>
            <a:r>
              <a:rPr lang="ja-JP" altLang="en-US" sz="3600" dirty="0">
                <a:solidFill>
                  <a:srgbClr val="E97132"/>
                </a:solidFill>
                <a:latin typeface="UD デジタル 教科書体 NK-R" panose="02020400000000000000" pitchFamily="18" charset="-128"/>
                <a:ea typeface="UD デジタル 教科書体 NK-R" panose="02020400000000000000" pitchFamily="18" charset="-128"/>
              </a:rPr>
              <a:t>報酬請求</a:t>
            </a:r>
            <a:r>
              <a:rPr lang="ja-JP" altLang="en-US" sz="3600" dirty="0">
                <a:latin typeface="UD デジタル 教科書体 NK-R" panose="02020400000000000000" pitchFamily="18" charset="-128"/>
                <a:ea typeface="UD デジタル 教科書体 NK-R" panose="02020400000000000000" pitchFamily="18" charset="-128"/>
              </a:rPr>
              <a:t>等の日々の</a:t>
            </a:r>
            <a:r>
              <a:rPr lang="ja-JP" altLang="en-US" sz="3600" dirty="0">
                <a:solidFill>
                  <a:srgbClr val="E97132"/>
                </a:solidFill>
                <a:latin typeface="UD デジタル 教科書体 NK-R" panose="02020400000000000000" pitchFamily="18" charset="-128"/>
                <a:ea typeface="UD デジタル 教科書体 NK-R" panose="02020400000000000000" pitchFamily="18" charset="-128"/>
              </a:rPr>
              <a:t>業務が軽減</a:t>
            </a:r>
            <a:r>
              <a:rPr lang="ja-JP" altLang="en-US" sz="3600" dirty="0">
                <a:latin typeface="UD デジタル 教科書体 NK-R" panose="02020400000000000000" pitchFamily="18" charset="-128"/>
                <a:ea typeface="UD デジタル 教科書体 NK-R" panose="02020400000000000000" pitchFamily="18" charset="-128"/>
              </a:rPr>
              <a:t>される</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600" dirty="0">
                <a:latin typeface="UD デジタル 教科書体 NK-R" panose="02020400000000000000" pitchFamily="18" charset="-128"/>
                <a:ea typeface="UD デジタル 教科書体 NK-R" panose="02020400000000000000" pitchFamily="18" charset="-128"/>
              </a:rPr>
              <a:t>・令和７年度より</a:t>
            </a:r>
            <a:r>
              <a:rPr lang="en-US" altLang="ja-JP" sz="3600" dirty="0">
                <a:latin typeface="UD デジタル 教科書体 NK-R" panose="02020400000000000000" pitchFamily="18" charset="-128"/>
                <a:ea typeface="UD デジタル 教科書体 NK-R" panose="02020400000000000000" pitchFamily="18" charset="-128"/>
              </a:rPr>
              <a:t>1</a:t>
            </a:r>
            <a:r>
              <a:rPr lang="ja-JP" altLang="en-US" sz="3600" dirty="0">
                <a:latin typeface="UD デジタル 教科書体 NK-R" panose="02020400000000000000" pitchFamily="18" charset="-128"/>
                <a:ea typeface="UD デジタル 教科書体 NK-R" panose="02020400000000000000" pitchFamily="18" charset="-128"/>
              </a:rPr>
              <a:t>年間の無料トライアル期間が設けられる</a:t>
            </a:r>
            <a:endParaRPr lang="en-US" altLang="ja-JP" sz="3600" dirty="0">
              <a:latin typeface="UD デジタル 教科書体 NK-R" panose="02020400000000000000" pitchFamily="18" charset="-128"/>
              <a:ea typeface="UD デジタル 教科書体 NK-R" panose="02020400000000000000" pitchFamily="18" charset="-128"/>
            </a:endParaRPr>
          </a:p>
        </p:txBody>
      </p:sp>
      <p:sp>
        <p:nvSpPr>
          <p:cNvPr id="6" name="コンテンツ プレースホルダー 2">
            <a:extLst>
              <a:ext uri="{FF2B5EF4-FFF2-40B4-BE49-F238E27FC236}">
                <a16:creationId xmlns:a16="http://schemas.microsoft.com/office/drawing/2014/main" id="{955FF48C-63E0-F020-CAD3-F68BA044A4F7}"/>
              </a:ext>
            </a:extLst>
          </p:cNvPr>
          <p:cNvSpPr txBox="1">
            <a:spLocks/>
          </p:cNvSpPr>
          <p:nvPr/>
        </p:nvSpPr>
        <p:spPr>
          <a:xfrm>
            <a:off x="838199" y="4242858"/>
            <a:ext cx="11006328" cy="211349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600" dirty="0">
                <a:latin typeface="UD デジタル 教科書体 NK-R" panose="02020400000000000000" pitchFamily="18" charset="-128"/>
                <a:ea typeface="UD デジタル 教科書体 NK-R" panose="02020400000000000000" pitchFamily="18" charset="-128"/>
              </a:rPr>
              <a:t>〇問合せ</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dirty="0">
                <a:latin typeface="UD デジタル 教科書体 NK-R" panose="02020400000000000000" pitchFamily="18" charset="-128"/>
                <a:ea typeface="UD デジタル 教科書体 NK-R" panose="02020400000000000000" pitchFamily="18" charset="-128"/>
              </a:rPr>
              <a:t>使用方法や契約方法について</a:t>
            </a:r>
            <a:endParaRPr lang="en-US" altLang="ja-JP"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dirty="0">
                <a:latin typeface="UD デジタル 教科書体 NK-R" panose="02020400000000000000" pitchFamily="18" charset="-128"/>
                <a:ea typeface="UD デジタル 教科書体 NK-R" panose="02020400000000000000" pitchFamily="18" charset="-128"/>
              </a:rPr>
              <a:t>ケアプランデータ連携システムヘルプデスクサポートサイト</a:t>
            </a:r>
            <a:endParaRPr lang="en-US" altLang="ja-JP"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dirty="0">
                <a:latin typeface="UD デジタル 教科書体 NK-R" panose="02020400000000000000" pitchFamily="18" charset="-128"/>
                <a:ea typeface="UD デジタル 教科書体 NK-R" panose="02020400000000000000" pitchFamily="18" charset="-128"/>
              </a:rPr>
              <a:t>（０１２０－５８４－７０８）</a:t>
            </a:r>
            <a:endParaRPr lang="en-US" altLang="ja-JP"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1074584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D06D32E-7D07-F6DC-88C1-7A70ECDDCBF1}"/>
              </a:ext>
            </a:extLst>
          </p:cNvPr>
          <p:cNvSpPr>
            <a:spLocks noGrp="1"/>
          </p:cNvSpPr>
          <p:nvPr>
            <p:ph type="sldNum" sz="quarter" idx="12"/>
          </p:nvPr>
        </p:nvSpPr>
        <p:spPr/>
        <p:txBody>
          <a:bodyPr/>
          <a:lstStyle/>
          <a:p>
            <a:fld id="{54695528-8602-40EC-ADB7-5785948D03CB}" type="slidenum">
              <a:rPr kumimoji="1" lang="ja-JP" altLang="en-US" smtClean="0"/>
              <a:t>47</a:t>
            </a:fld>
            <a:endParaRPr kumimoji="1" lang="ja-JP" altLang="en-US"/>
          </a:p>
        </p:txBody>
      </p:sp>
      <p:sp>
        <p:nvSpPr>
          <p:cNvPr id="9" name="タイトル 1">
            <a:extLst>
              <a:ext uri="{FF2B5EF4-FFF2-40B4-BE49-F238E27FC236}">
                <a16:creationId xmlns:a16="http://schemas.microsoft.com/office/drawing/2014/main" id="{01FD5BBB-E441-395A-62F7-84260DF0A7CA}"/>
              </a:ext>
            </a:extLst>
          </p:cNvPr>
          <p:cNvSpPr>
            <a:spLocks noGrp="1"/>
          </p:cNvSpPr>
          <p:nvPr>
            <p:ph type="title"/>
          </p:nvPr>
        </p:nvSpPr>
        <p:spPr>
          <a:xfrm>
            <a:off x="838200" y="597409"/>
            <a:ext cx="3599688" cy="1093279"/>
          </a:xfrm>
        </p:spPr>
        <p:txBody>
          <a:bodyPr>
            <a:normAutofit/>
          </a:bodyPr>
          <a:lstStyle/>
          <a:p>
            <a:r>
              <a:rPr lang="ja-JP" altLang="en-US" dirty="0">
                <a:latin typeface="UD デジタル 教科書体 NK-R" panose="02020400000000000000" pitchFamily="18" charset="-128"/>
                <a:ea typeface="UD デジタル 教科書体 NK-R" panose="02020400000000000000" pitchFamily="18" charset="-128"/>
              </a:rPr>
              <a:t>質問</a:t>
            </a:r>
            <a:r>
              <a:rPr kumimoji="1" lang="ja-JP" altLang="en-US" dirty="0">
                <a:latin typeface="UD デジタル 教科書体 NK-R" panose="02020400000000000000" pitchFamily="18" charset="-128"/>
                <a:ea typeface="UD デジタル 教科書体 NK-R" panose="02020400000000000000" pitchFamily="18" charset="-128"/>
              </a:rPr>
              <a:t>について</a:t>
            </a:r>
          </a:p>
        </p:txBody>
      </p:sp>
      <p:cxnSp>
        <p:nvCxnSpPr>
          <p:cNvPr id="10" name="直線コネクタ 9">
            <a:extLst>
              <a:ext uri="{FF2B5EF4-FFF2-40B4-BE49-F238E27FC236}">
                <a16:creationId xmlns:a16="http://schemas.microsoft.com/office/drawing/2014/main" id="{AEE53D99-4EA8-A050-E99B-ADB75F5DAC71}"/>
              </a:ext>
            </a:extLst>
          </p:cNvPr>
          <p:cNvCxnSpPr>
            <a:cxnSpLocks/>
          </p:cNvCxnSpPr>
          <p:nvPr/>
        </p:nvCxnSpPr>
        <p:spPr>
          <a:xfrm>
            <a:off x="838200" y="1347156"/>
            <a:ext cx="3416808"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16" name="コンテンツ プレースホルダー 2">
            <a:extLst>
              <a:ext uri="{FF2B5EF4-FFF2-40B4-BE49-F238E27FC236}">
                <a16:creationId xmlns:a16="http://schemas.microsoft.com/office/drawing/2014/main" id="{23D4FA94-65C6-1A25-509E-A579D9CB184E}"/>
              </a:ext>
            </a:extLst>
          </p:cNvPr>
          <p:cNvSpPr txBox="1">
            <a:spLocks/>
          </p:cNvSpPr>
          <p:nvPr/>
        </p:nvSpPr>
        <p:spPr>
          <a:xfrm>
            <a:off x="838200" y="1754758"/>
            <a:ext cx="10631311" cy="42924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あいち電子申請システムにて、今回の回数制についての質問を受け付けています。</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下記の</a:t>
            </a:r>
            <a:r>
              <a:rPr lang="en-US" altLang="ja-JP" sz="3200" dirty="0">
                <a:latin typeface="UD デジタル 教科書体 NK-R" panose="02020400000000000000" pitchFamily="18" charset="-128"/>
                <a:ea typeface="UD デジタル 教科書体 NK-R" panose="02020400000000000000" pitchFamily="18" charset="-128"/>
              </a:rPr>
              <a:t>URL</a:t>
            </a:r>
            <a:r>
              <a:rPr lang="ja-JP" altLang="en-US" sz="3200" dirty="0">
                <a:latin typeface="UD デジタル 教科書体 NK-R" panose="02020400000000000000" pitchFamily="18" charset="-128"/>
                <a:ea typeface="UD デジタル 教科書体 NK-R" panose="02020400000000000000" pitchFamily="18" charset="-128"/>
              </a:rPr>
              <a:t>もしくは</a:t>
            </a:r>
            <a:r>
              <a:rPr lang="en-US" altLang="ja-JP" sz="3200" dirty="0">
                <a:latin typeface="UD デジタル 教科書体 NK-R" panose="02020400000000000000" pitchFamily="18" charset="-128"/>
                <a:ea typeface="UD デジタル 教科書体 NK-R" panose="02020400000000000000" pitchFamily="18" charset="-128"/>
              </a:rPr>
              <a:t>QR</a:t>
            </a:r>
            <a:r>
              <a:rPr lang="ja-JP" altLang="en-US" sz="3200" dirty="0">
                <a:latin typeface="UD デジタル 教科書体 NK-R" panose="02020400000000000000" pitchFamily="18" charset="-128"/>
                <a:ea typeface="UD デジタル 教科書体 NK-R" panose="02020400000000000000" pitchFamily="18" charset="-128"/>
              </a:rPr>
              <a:t>コードより、ご質問ください。</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令和７年２月２１日（金）までを期限とし、３月</a:t>
            </a:r>
            <a:r>
              <a:rPr lang="en-US" altLang="ja-JP" sz="3200" dirty="0">
                <a:latin typeface="UD デジタル 教科書体 NK-R" panose="02020400000000000000" pitchFamily="18" charset="-128"/>
                <a:ea typeface="UD デジタル 教科書体 NK-R" panose="02020400000000000000" pitchFamily="18" charset="-128"/>
              </a:rPr>
              <a:t>5</a:t>
            </a:r>
            <a:r>
              <a:rPr lang="ja-JP" altLang="en-US" sz="3200" dirty="0">
                <a:latin typeface="UD デジタル 教科書体 NK-R" panose="02020400000000000000" pitchFamily="18" charset="-128"/>
                <a:ea typeface="UD デジタル 教科書体 NK-R" panose="02020400000000000000" pitchFamily="18" charset="-128"/>
              </a:rPr>
              <a:t>日（水）までに</a:t>
            </a:r>
            <a:r>
              <a:rPr lang="en-US" altLang="ja-JP" sz="3200" dirty="0">
                <a:latin typeface="UD デジタル 教科書体 NK-R" panose="02020400000000000000" pitchFamily="18" charset="-128"/>
                <a:ea typeface="UD デジタル 教科書体 NK-R" panose="02020400000000000000" pitchFamily="18" charset="-128"/>
              </a:rPr>
              <a:t>HP</a:t>
            </a:r>
            <a:r>
              <a:rPr lang="ja-JP" altLang="en-US" sz="3200" dirty="0">
                <a:latin typeface="UD デジタル 教科書体 NK-R" panose="02020400000000000000" pitchFamily="18" charset="-128"/>
                <a:ea typeface="UD デジタル 教科書体 NK-R" panose="02020400000000000000" pitchFamily="18" charset="-128"/>
              </a:rPr>
              <a:t>に公開いたします。</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en-US" altLang="ja-JP" sz="2400" dirty="0">
                <a:latin typeface="UD デジタル 教科書体 NK-R" panose="02020400000000000000" pitchFamily="18" charset="-128"/>
                <a:ea typeface="UD デジタル 教科書体 NK-R" panose="02020400000000000000" pitchFamily="18" charset="-128"/>
                <a:hlinkClick r:id="rId3"/>
              </a:rPr>
              <a:t>https://www.shinsei.e-aichi.jp/city-kariya-aichi-u/offer/offerList_detail?tempSeq=113880</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a:extLst>
              <a:ext uri="{FF2B5EF4-FFF2-40B4-BE49-F238E27FC236}">
                <a16:creationId xmlns:a16="http://schemas.microsoft.com/office/drawing/2014/main" id="{46C263B5-2490-8E69-C9F1-EF2A2EA374D4}"/>
              </a:ext>
            </a:extLst>
          </p:cNvPr>
          <p:cNvSpPr txBox="1"/>
          <p:nvPr/>
        </p:nvSpPr>
        <p:spPr>
          <a:xfrm>
            <a:off x="9183624" y="5311775"/>
            <a:ext cx="1109472" cy="369332"/>
          </a:xfrm>
          <a:prstGeom prst="rect">
            <a:avLst/>
          </a:prstGeom>
          <a:noFill/>
        </p:spPr>
        <p:txBody>
          <a:bodyPr wrap="square" rtlCol="0">
            <a:spAutoFit/>
          </a:bodyPr>
          <a:lstStyle/>
          <a:p>
            <a:pPr algn="ctr"/>
            <a:r>
              <a:rPr kumimoji="1" lang="en-US" altLang="ja-JP" dirty="0"/>
              <a:t>QR</a:t>
            </a:r>
            <a:endParaRPr kumimoji="1" lang="ja-JP" altLang="en-US" dirty="0"/>
          </a:p>
        </p:txBody>
      </p:sp>
      <p:grpSp>
        <p:nvGrpSpPr>
          <p:cNvPr id="14" name="グループ化 13">
            <a:extLst>
              <a:ext uri="{FF2B5EF4-FFF2-40B4-BE49-F238E27FC236}">
                <a16:creationId xmlns:a16="http://schemas.microsoft.com/office/drawing/2014/main" id="{9DC41076-B50C-060F-B9E9-77F025288886}"/>
              </a:ext>
            </a:extLst>
          </p:cNvPr>
          <p:cNvGrpSpPr/>
          <p:nvPr/>
        </p:nvGrpSpPr>
        <p:grpSpPr>
          <a:xfrm>
            <a:off x="0" y="172508"/>
            <a:ext cx="1975104" cy="627528"/>
            <a:chOff x="1" y="51361"/>
            <a:chExt cx="4446740" cy="627528"/>
          </a:xfrm>
        </p:grpSpPr>
        <p:sp>
          <p:nvSpPr>
            <p:cNvPr id="15" name="コンテンツ プレースホルダー 2">
              <a:extLst>
                <a:ext uri="{FF2B5EF4-FFF2-40B4-BE49-F238E27FC236}">
                  <a16:creationId xmlns:a16="http://schemas.microsoft.com/office/drawing/2014/main" id="{47EFD645-F61B-EE18-E3DC-F9B50B77A5BC}"/>
                </a:ext>
              </a:extLst>
            </p:cNvPr>
            <p:cNvSpPr txBox="1">
              <a:spLocks/>
            </p:cNvSpPr>
            <p:nvPr/>
          </p:nvSpPr>
          <p:spPr>
            <a:xfrm>
              <a:off x="1" y="51361"/>
              <a:ext cx="4446740" cy="6275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５．確認事項</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17" name="直線コネクタ 16">
              <a:extLst>
                <a:ext uri="{FF2B5EF4-FFF2-40B4-BE49-F238E27FC236}">
                  <a16:creationId xmlns:a16="http://schemas.microsoft.com/office/drawing/2014/main" id="{48BD5385-C4E0-300B-5F93-20F53212AB32}"/>
                </a:ext>
              </a:extLst>
            </p:cNvPr>
            <p:cNvCxnSpPr>
              <a:cxnSpLocks/>
            </p:cNvCxnSpPr>
            <p:nvPr/>
          </p:nvCxnSpPr>
          <p:spPr>
            <a:xfrm>
              <a:off x="89207" y="367600"/>
              <a:ext cx="3595821" cy="0"/>
            </a:xfrm>
            <a:prstGeom prst="line">
              <a:avLst/>
            </a:prstGeom>
            <a:ln w="19050"/>
          </p:spPr>
          <p:style>
            <a:lnRef idx="1">
              <a:schemeClr val="accent6"/>
            </a:lnRef>
            <a:fillRef idx="0">
              <a:schemeClr val="accent6"/>
            </a:fillRef>
            <a:effectRef idx="0">
              <a:schemeClr val="accent6"/>
            </a:effectRef>
            <a:fontRef idx="minor">
              <a:schemeClr val="tx1"/>
            </a:fontRef>
          </p:style>
        </p:cxnSp>
      </p:grpSp>
      <p:grpSp>
        <p:nvGrpSpPr>
          <p:cNvPr id="5" name="グループ化 4">
            <a:extLst>
              <a:ext uri="{FF2B5EF4-FFF2-40B4-BE49-F238E27FC236}">
                <a16:creationId xmlns:a16="http://schemas.microsoft.com/office/drawing/2014/main" id="{E6107DE4-B887-45CA-A724-FD2F68D0CB0F}"/>
              </a:ext>
            </a:extLst>
          </p:cNvPr>
          <p:cNvGrpSpPr/>
          <p:nvPr/>
        </p:nvGrpSpPr>
        <p:grpSpPr>
          <a:xfrm>
            <a:off x="9454840" y="4507103"/>
            <a:ext cx="1426464" cy="1402080"/>
            <a:chOff x="9025128" y="4799711"/>
            <a:chExt cx="1426464" cy="1402080"/>
          </a:xfrm>
        </p:grpSpPr>
        <p:sp>
          <p:nvSpPr>
            <p:cNvPr id="12" name="フローチャート: 処理 11">
              <a:extLst>
                <a:ext uri="{FF2B5EF4-FFF2-40B4-BE49-F238E27FC236}">
                  <a16:creationId xmlns:a16="http://schemas.microsoft.com/office/drawing/2014/main" id="{7885CD52-A810-81A9-1DBB-ABD2CD42E5C1}"/>
                </a:ext>
              </a:extLst>
            </p:cNvPr>
            <p:cNvSpPr/>
            <p:nvPr/>
          </p:nvSpPr>
          <p:spPr>
            <a:xfrm>
              <a:off x="9025128" y="4799711"/>
              <a:ext cx="1426464" cy="1402080"/>
            </a:xfrm>
            <a:prstGeom prst="flowChartProcess">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F1E88F1C-48CE-1F0F-044C-F488AE827D94}"/>
                </a:ext>
              </a:extLst>
            </p:cNvPr>
            <p:cNvPicPr>
              <a:picLocks noChangeAspect="1"/>
            </p:cNvPicPr>
            <p:nvPr/>
          </p:nvPicPr>
          <p:blipFill rotWithShape="1">
            <a:blip r:embed="rId4"/>
            <a:srcRect l="4880" t="3733"/>
            <a:stretch/>
          </p:blipFill>
          <p:spPr>
            <a:xfrm>
              <a:off x="9104376" y="4854808"/>
              <a:ext cx="1267968" cy="1283265"/>
            </a:xfrm>
            <a:prstGeom prst="rect">
              <a:avLst/>
            </a:prstGeom>
          </p:spPr>
        </p:pic>
      </p:grpSp>
    </p:spTree>
    <p:extLst>
      <p:ext uri="{BB962C8B-B14F-4D97-AF65-F5344CB8AC3E}">
        <p14:creationId xmlns:p14="http://schemas.microsoft.com/office/powerpoint/2010/main" val="28785577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DE5E14-608F-EF74-327D-CF003B020448}"/>
              </a:ext>
            </a:extLst>
          </p:cNvPr>
          <p:cNvSpPr>
            <a:spLocks noGrp="1"/>
          </p:cNvSpPr>
          <p:nvPr>
            <p:ph type="title"/>
          </p:nvPr>
        </p:nvSpPr>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リンク集①</a:t>
            </a:r>
          </a:p>
        </p:txBody>
      </p:sp>
      <p:sp>
        <p:nvSpPr>
          <p:cNvPr id="3" name="コンテンツ プレースホルダー 2">
            <a:extLst>
              <a:ext uri="{FF2B5EF4-FFF2-40B4-BE49-F238E27FC236}">
                <a16:creationId xmlns:a16="http://schemas.microsoft.com/office/drawing/2014/main" id="{1EE4BBA0-2113-BA73-700A-8EAF2B768A54}"/>
              </a:ext>
            </a:extLst>
          </p:cNvPr>
          <p:cNvSpPr>
            <a:spLocks noGrp="1"/>
          </p:cNvSpPr>
          <p:nvPr>
            <p:ph idx="1"/>
          </p:nvPr>
        </p:nvSpPr>
        <p:spPr>
          <a:xfrm>
            <a:off x="838200" y="1414272"/>
            <a:ext cx="10515600" cy="4762691"/>
          </a:xfrm>
        </p:spPr>
        <p:txBody>
          <a:bodyPr/>
          <a:lstStyle/>
          <a:p>
            <a:pPr marL="0" indent="0">
              <a:buNone/>
            </a:pPr>
            <a:r>
              <a:rPr lang="ja-JP" altLang="en-US" dirty="0">
                <a:latin typeface="UD デジタル 教科書体 NK-R" panose="02020400000000000000" pitchFamily="18" charset="-128"/>
                <a:ea typeface="UD デジタル 教科書体 NK-R" panose="02020400000000000000" pitchFamily="18" charset="-128"/>
              </a:rPr>
              <a:t>・介護保険最新情報</a:t>
            </a:r>
            <a:r>
              <a:rPr lang="en-US" altLang="ja-JP" dirty="0">
                <a:latin typeface="UD デジタル 教科書体 NK-R" panose="02020400000000000000" pitchFamily="18" charset="-128"/>
                <a:ea typeface="UD デジタル 教科書体 NK-R" panose="02020400000000000000" pitchFamily="18" charset="-128"/>
              </a:rPr>
              <a:t>Vol.1210</a:t>
            </a:r>
            <a:r>
              <a:rPr lang="ja-JP" altLang="en-US" sz="2800" dirty="0">
                <a:latin typeface="UD デジタル 教科書体 NK-R" panose="02020400000000000000" pitchFamily="18" charset="-128"/>
                <a:ea typeface="UD デジタル 教科書体 NK-R" panose="02020400000000000000" pitchFamily="18" charset="-128"/>
              </a:rPr>
              <a:t> 「総合事業の額を市町村が定める際に勘案すべき基準」</a:t>
            </a:r>
            <a:endParaRPr lang="en-US" altLang="ja-JP" sz="2800" dirty="0">
              <a:latin typeface="UD デジタル 教科書体 NK-R" panose="02020400000000000000" pitchFamily="18" charset="-128"/>
              <a:ea typeface="UD デジタル 教科書体 NK-R" panose="02020400000000000000" pitchFamily="18" charset="-128"/>
            </a:endParaRPr>
          </a:p>
          <a:p>
            <a:pPr marL="0" indent="0">
              <a:buNone/>
            </a:pPr>
            <a:r>
              <a:rPr lang="en-US" altLang="ja-JP" dirty="0">
                <a:hlinkClick r:id="rId3"/>
              </a:rPr>
              <a:t>https://www.wam.go.jp/gyoseiShiryou-files/documents/2024/0308111749763/ksvol.1210.pdf</a:t>
            </a:r>
            <a:endParaRPr lang="en-US" altLang="ja-JP" dirty="0"/>
          </a:p>
          <a:p>
            <a:pPr marL="0" indent="0">
              <a:buFont typeface="Arial" panose="020B0604020202020204" pitchFamily="34" charset="0"/>
              <a:buNone/>
            </a:pPr>
            <a:r>
              <a:rPr lang="ja-JP" altLang="en-US" dirty="0">
                <a:latin typeface="UD デジタル 教科書体 NK-R" panose="02020400000000000000" pitchFamily="18" charset="-128"/>
                <a:ea typeface="UD デジタル 教科書体 NK-R" panose="02020400000000000000" pitchFamily="18" charset="-128"/>
              </a:rPr>
              <a:t>・</a:t>
            </a:r>
            <a:r>
              <a:rPr kumimoji="0"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介護保険最新情報</a:t>
            </a:r>
            <a:r>
              <a:rPr kumimoji="0"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Vol.</a:t>
            </a:r>
            <a:r>
              <a:rPr kumimoji="0"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６３７「訪問介護におけるサービス行為の区分等について」</a:t>
            </a:r>
            <a:endParaRPr kumimoji="0"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indent="0">
              <a:buNone/>
            </a:pPr>
            <a:r>
              <a:rPr lang="en-US" altLang="ja-JP" dirty="0">
                <a:hlinkClick r:id="rId4"/>
              </a:rPr>
              <a:t>https://www.mhlw.go.jp/file/05-Shingikai-12301000-Roukenkyoku-Soumuka/0000180926_6.pdf</a:t>
            </a:r>
            <a:endParaRPr lang="en-US" altLang="ja-JP" dirty="0"/>
          </a:p>
          <a:p>
            <a:pPr marL="0" indent="0">
              <a:buNone/>
            </a:pP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a:extLst>
              <a:ext uri="{FF2B5EF4-FFF2-40B4-BE49-F238E27FC236}">
                <a16:creationId xmlns:a16="http://schemas.microsoft.com/office/drawing/2014/main" id="{1ECA987D-06B3-BA6E-1176-CDAD3346448A}"/>
              </a:ext>
            </a:extLst>
          </p:cNvPr>
          <p:cNvSpPr>
            <a:spLocks noGrp="1"/>
          </p:cNvSpPr>
          <p:nvPr>
            <p:ph type="sldNum" sz="quarter" idx="12"/>
          </p:nvPr>
        </p:nvSpPr>
        <p:spPr/>
        <p:txBody>
          <a:bodyPr/>
          <a:lstStyle/>
          <a:p>
            <a:fld id="{54695528-8602-40EC-ADB7-5785948D03CB}" type="slidenum">
              <a:rPr kumimoji="1" lang="ja-JP" altLang="en-US" smtClean="0"/>
              <a:t>48</a:t>
            </a:fld>
            <a:endParaRPr kumimoji="1" lang="ja-JP" altLang="en-US"/>
          </a:p>
        </p:txBody>
      </p:sp>
    </p:spTree>
    <p:extLst>
      <p:ext uri="{BB962C8B-B14F-4D97-AF65-F5344CB8AC3E}">
        <p14:creationId xmlns:p14="http://schemas.microsoft.com/office/powerpoint/2010/main" val="27613752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DE5E14-608F-EF74-327D-CF003B020448}"/>
              </a:ext>
            </a:extLst>
          </p:cNvPr>
          <p:cNvSpPr>
            <a:spLocks noGrp="1"/>
          </p:cNvSpPr>
          <p:nvPr>
            <p:ph type="title"/>
          </p:nvPr>
        </p:nvSpPr>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リンク集②</a:t>
            </a:r>
          </a:p>
        </p:txBody>
      </p:sp>
      <p:sp>
        <p:nvSpPr>
          <p:cNvPr id="3" name="コンテンツ プレースホルダー 2">
            <a:extLst>
              <a:ext uri="{FF2B5EF4-FFF2-40B4-BE49-F238E27FC236}">
                <a16:creationId xmlns:a16="http://schemas.microsoft.com/office/drawing/2014/main" id="{1EE4BBA0-2113-BA73-700A-8EAF2B768A54}"/>
              </a:ext>
            </a:extLst>
          </p:cNvPr>
          <p:cNvSpPr>
            <a:spLocks noGrp="1"/>
          </p:cNvSpPr>
          <p:nvPr>
            <p:ph idx="1"/>
          </p:nvPr>
        </p:nvSpPr>
        <p:spPr>
          <a:xfrm>
            <a:off x="838200" y="1414272"/>
            <a:ext cx="10515600" cy="4762691"/>
          </a:xfrm>
        </p:spPr>
        <p:txBody>
          <a:bodyPr/>
          <a:lstStyle/>
          <a:p>
            <a:pPr marL="0" indent="0">
              <a:buNone/>
            </a:pPr>
            <a:r>
              <a:rPr kumimoji="1" lang="ja-JP" altLang="en-US" dirty="0">
                <a:latin typeface="UD デジタル 教科書体 NK-R" panose="02020400000000000000" pitchFamily="18" charset="-128"/>
                <a:ea typeface="UD デジタル 教科書体 NK-R" panose="02020400000000000000" pitchFamily="18" charset="-128"/>
              </a:rPr>
              <a:t>・ケアプランデータ連携システム</a:t>
            </a:r>
            <a:endParaRPr kumimoji="1" lang="en-US" altLang="ja-JP" dirty="0">
              <a:latin typeface="UD デジタル 教科書体 NK-R" panose="02020400000000000000" pitchFamily="18" charset="-128"/>
              <a:ea typeface="UD デジタル 教科書体 NK-R" panose="02020400000000000000" pitchFamily="18" charset="-128"/>
            </a:endParaRPr>
          </a:p>
          <a:p>
            <a:pPr marL="0" indent="0">
              <a:buNone/>
            </a:pPr>
            <a:r>
              <a:rPr lang="en-US" altLang="ja-JP" dirty="0">
                <a:hlinkClick r:id="rId3"/>
              </a:rPr>
              <a:t>https://www.kokuho.or.jp/system/care/careplan/</a:t>
            </a:r>
            <a:endParaRPr lang="en-US" altLang="ja-JP"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dirty="0">
                <a:latin typeface="UD デジタル 教科書体 NK-R" panose="02020400000000000000" pitchFamily="18" charset="-128"/>
                <a:ea typeface="UD デジタル 教科書体 NK-R" panose="02020400000000000000" pitchFamily="18" charset="-128"/>
              </a:rPr>
              <a:t>・</a:t>
            </a:r>
            <a:r>
              <a:rPr kumimoji="0" lang="ja-JP" altLang="en-US" dirty="0">
                <a:solidFill>
                  <a:prstClr val="black"/>
                </a:solidFill>
                <a:latin typeface="UD デジタル 教科書体 NK-R" panose="02020400000000000000" pitchFamily="18" charset="-128"/>
                <a:ea typeface="UD デジタル 教科書体 NK-R" panose="02020400000000000000" pitchFamily="18" charset="-128"/>
              </a:rPr>
              <a:t>介護保険最新情報</a:t>
            </a:r>
            <a:r>
              <a:rPr kumimoji="0" lang="en-US" altLang="ja-JP" dirty="0">
                <a:solidFill>
                  <a:prstClr val="black"/>
                </a:solidFill>
                <a:latin typeface="UD デジタル 教科書体 NK-R" panose="02020400000000000000" pitchFamily="18" charset="-128"/>
                <a:ea typeface="UD デジタル 教科書体 NK-R" panose="02020400000000000000" pitchFamily="18" charset="-128"/>
              </a:rPr>
              <a:t>Vol.</a:t>
            </a:r>
            <a:r>
              <a:rPr kumimoji="0" lang="ja-JP" altLang="en-US" dirty="0">
                <a:solidFill>
                  <a:prstClr val="black"/>
                </a:solidFill>
                <a:latin typeface="UD デジタル 教科書体 NK-R" panose="02020400000000000000" pitchFamily="18" charset="-128"/>
                <a:ea typeface="UD デジタル 教科書体 NK-R" panose="02020400000000000000" pitchFamily="18" charset="-128"/>
              </a:rPr>
              <a:t>１３５１介護情報基盤の活用を見据えた「ケアプランデータ連携システム」の利用促進について</a:t>
            </a:r>
            <a:endParaRPr kumimoji="0" lang="en-US" altLang="ja-JP" dirty="0">
              <a:solidFill>
                <a:prstClr val="black"/>
              </a:solidFill>
              <a:latin typeface="UD デジタル 教科書体 NK-R" panose="02020400000000000000" pitchFamily="18" charset="-128"/>
              <a:ea typeface="UD デジタル 教科書体 NK-R" panose="02020400000000000000" pitchFamily="18" charset="-128"/>
            </a:endParaRPr>
          </a:p>
          <a:p>
            <a:pPr marL="0" indent="0">
              <a:buNone/>
            </a:pPr>
            <a:r>
              <a:rPr lang="en-US" altLang="ja-JP" dirty="0">
                <a:hlinkClick r:id="rId4"/>
              </a:rPr>
              <a:t>https://www.mhlw.go.jp/content/001400251.pdf</a:t>
            </a:r>
            <a:endParaRPr lang="en-US" altLang="ja-JP" dirty="0"/>
          </a:p>
          <a:p>
            <a:pPr marL="0" indent="0">
              <a:buNone/>
            </a:pPr>
            <a:endParaRPr lang="en-US" altLang="ja-JP"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a:extLst>
              <a:ext uri="{FF2B5EF4-FFF2-40B4-BE49-F238E27FC236}">
                <a16:creationId xmlns:a16="http://schemas.microsoft.com/office/drawing/2014/main" id="{1ECA987D-06B3-BA6E-1176-CDAD3346448A}"/>
              </a:ext>
            </a:extLst>
          </p:cNvPr>
          <p:cNvSpPr>
            <a:spLocks noGrp="1"/>
          </p:cNvSpPr>
          <p:nvPr>
            <p:ph type="sldNum" sz="quarter" idx="12"/>
          </p:nvPr>
        </p:nvSpPr>
        <p:spPr/>
        <p:txBody>
          <a:bodyPr/>
          <a:lstStyle/>
          <a:p>
            <a:fld id="{54695528-8602-40EC-ADB7-5785948D03CB}" type="slidenum">
              <a:rPr kumimoji="1" lang="ja-JP" altLang="en-US" smtClean="0"/>
              <a:t>49</a:t>
            </a:fld>
            <a:endParaRPr kumimoji="1" lang="ja-JP" altLang="en-US"/>
          </a:p>
        </p:txBody>
      </p:sp>
    </p:spTree>
    <p:extLst>
      <p:ext uri="{BB962C8B-B14F-4D97-AF65-F5344CB8AC3E}">
        <p14:creationId xmlns:p14="http://schemas.microsoft.com/office/powerpoint/2010/main" val="4118313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881C01F3-EE73-2FFE-EFC0-B8427C848BCD}"/>
              </a:ext>
            </a:extLst>
          </p:cNvPr>
          <p:cNvGrpSpPr/>
          <p:nvPr/>
        </p:nvGrpSpPr>
        <p:grpSpPr>
          <a:xfrm>
            <a:off x="0" y="47892"/>
            <a:ext cx="1871076" cy="479429"/>
            <a:chOff x="0" y="47892"/>
            <a:chExt cx="1871076" cy="479429"/>
          </a:xfrm>
        </p:grpSpPr>
        <p:sp>
          <p:nvSpPr>
            <p:cNvPr id="5" name="コンテンツ プレースホルダー 2">
              <a:extLst>
                <a:ext uri="{FF2B5EF4-FFF2-40B4-BE49-F238E27FC236}">
                  <a16:creationId xmlns:a16="http://schemas.microsoft.com/office/drawing/2014/main" id="{568E1C69-84C6-21D0-71AC-08D5E7674A42}"/>
                </a:ext>
              </a:extLst>
            </p:cNvPr>
            <p:cNvSpPr txBox="1">
              <a:spLocks/>
            </p:cNvSpPr>
            <p:nvPr/>
          </p:nvSpPr>
          <p:spPr>
            <a:xfrm>
              <a:off x="1" y="47892"/>
              <a:ext cx="1871075" cy="4794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１．はじめに</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6" name="直線コネクタ 5">
              <a:extLst>
                <a:ext uri="{FF2B5EF4-FFF2-40B4-BE49-F238E27FC236}">
                  <a16:creationId xmlns:a16="http://schemas.microsoft.com/office/drawing/2014/main" id="{51C6C382-6072-DD4E-C452-3CC28EA13372}"/>
                </a:ext>
              </a:extLst>
            </p:cNvPr>
            <p:cNvCxnSpPr>
              <a:cxnSpLocks/>
            </p:cNvCxnSpPr>
            <p:nvPr/>
          </p:nvCxnSpPr>
          <p:spPr>
            <a:xfrm>
              <a:off x="0" y="429195"/>
              <a:ext cx="1600808" cy="0"/>
            </a:xfrm>
            <a:prstGeom prst="line">
              <a:avLst/>
            </a:prstGeom>
            <a:ln w="19050"/>
          </p:spPr>
          <p:style>
            <a:lnRef idx="1">
              <a:schemeClr val="accent6"/>
            </a:lnRef>
            <a:fillRef idx="0">
              <a:schemeClr val="accent6"/>
            </a:fillRef>
            <a:effectRef idx="0">
              <a:schemeClr val="accent6"/>
            </a:effectRef>
            <a:fontRef idx="minor">
              <a:schemeClr val="tx1"/>
            </a:fontRef>
          </p:style>
        </p:cxnSp>
      </p:grpSp>
      <p:grpSp>
        <p:nvGrpSpPr>
          <p:cNvPr id="17" name="グループ化 16">
            <a:extLst>
              <a:ext uri="{FF2B5EF4-FFF2-40B4-BE49-F238E27FC236}">
                <a16:creationId xmlns:a16="http://schemas.microsoft.com/office/drawing/2014/main" id="{E30BCB2D-BEB3-7842-39CF-EFEBC30F17C3}"/>
              </a:ext>
            </a:extLst>
          </p:cNvPr>
          <p:cNvGrpSpPr/>
          <p:nvPr/>
        </p:nvGrpSpPr>
        <p:grpSpPr>
          <a:xfrm>
            <a:off x="598905" y="810499"/>
            <a:ext cx="2342003" cy="751556"/>
            <a:chOff x="571499" y="695814"/>
            <a:chExt cx="2342003" cy="751556"/>
          </a:xfrm>
        </p:grpSpPr>
        <p:sp>
          <p:nvSpPr>
            <p:cNvPr id="7" name="コンテンツ プレースホルダー 2">
              <a:extLst>
                <a:ext uri="{FF2B5EF4-FFF2-40B4-BE49-F238E27FC236}">
                  <a16:creationId xmlns:a16="http://schemas.microsoft.com/office/drawing/2014/main" id="{959B65CB-EF6E-6A7C-E7A7-7114F69AEABE}"/>
                </a:ext>
              </a:extLst>
            </p:cNvPr>
            <p:cNvSpPr txBox="1">
              <a:spLocks/>
            </p:cNvSpPr>
            <p:nvPr/>
          </p:nvSpPr>
          <p:spPr>
            <a:xfrm>
              <a:off x="571499" y="695814"/>
              <a:ext cx="2342003" cy="751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000" dirty="0">
                  <a:latin typeface="UD デジタル 教科書体 NK-R" panose="02020400000000000000" pitchFamily="18" charset="-128"/>
                  <a:ea typeface="UD デジタル 教科書体 NK-R" panose="02020400000000000000" pitchFamily="18" charset="-128"/>
                </a:rPr>
                <a:t>改正後①</a:t>
              </a:r>
              <a:endParaRPr lang="en-US" altLang="ja-JP" sz="4000" dirty="0">
                <a:latin typeface="UD デジタル 教科書体 NK-R" panose="02020400000000000000" pitchFamily="18" charset="-128"/>
                <a:ea typeface="UD デジタル 教科書体 NK-R" panose="02020400000000000000" pitchFamily="18" charset="-128"/>
              </a:endParaRPr>
            </a:p>
          </p:txBody>
        </p:sp>
        <p:cxnSp>
          <p:nvCxnSpPr>
            <p:cNvPr id="8" name="直線コネクタ 7">
              <a:extLst>
                <a:ext uri="{FF2B5EF4-FFF2-40B4-BE49-F238E27FC236}">
                  <a16:creationId xmlns:a16="http://schemas.microsoft.com/office/drawing/2014/main" id="{47D13FDC-BDD1-60D0-6E1F-856F85A674E8}"/>
                </a:ext>
              </a:extLst>
            </p:cNvPr>
            <p:cNvCxnSpPr>
              <a:cxnSpLocks/>
            </p:cNvCxnSpPr>
            <p:nvPr/>
          </p:nvCxnSpPr>
          <p:spPr>
            <a:xfrm>
              <a:off x="596030" y="1278877"/>
              <a:ext cx="2107407" cy="0"/>
            </a:xfrm>
            <a:prstGeom prst="line">
              <a:avLst/>
            </a:prstGeom>
            <a:ln w="38100"/>
          </p:spPr>
          <p:style>
            <a:lnRef idx="1">
              <a:schemeClr val="accent6"/>
            </a:lnRef>
            <a:fillRef idx="0">
              <a:schemeClr val="accent6"/>
            </a:fillRef>
            <a:effectRef idx="0">
              <a:schemeClr val="accent6"/>
            </a:effectRef>
            <a:fontRef idx="minor">
              <a:schemeClr val="tx1"/>
            </a:fontRef>
          </p:style>
        </p:cxnSp>
      </p:grpSp>
      <p:sp>
        <p:nvSpPr>
          <p:cNvPr id="10" name="コンテンツ プレースホルダー 2">
            <a:extLst>
              <a:ext uri="{FF2B5EF4-FFF2-40B4-BE49-F238E27FC236}">
                <a16:creationId xmlns:a16="http://schemas.microsoft.com/office/drawing/2014/main" id="{12ABDB07-6B1F-417F-5B12-E878A7D4A8C1}"/>
              </a:ext>
            </a:extLst>
          </p:cNvPr>
          <p:cNvSpPr txBox="1">
            <a:spLocks/>
          </p:cNvSpPr>
          <p:nvPr/>
        </p:nvSpPr>
        <p:spPr>
          <a:xfrm>
            <a:off x="596029" y="1472056"/>
            <a:ext cx="10097105" cy="2063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原則、回数での支払いになるため、</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200" dirty="0">
                <a:solidFill>
                  <a:schemeClr val="accent6"/>
                </a:solidFill>
                <a:latin typeface="UD デジタル 教科書体 NK-R" panose="02020400000000000000" pitchFamily="18" charset="-128"/>
                <a:ea typeface="UD デジタル 教科書体 NK-R" panose="02020400000000000000" pitchFamily="18" charset="-128"/>
              </a:rPr>
              <a:t>利用した分のみの支払いになる</a:t>
            </a:r>
            <a:endParaRPr lang="en-US" altLang="ja-JP" sz="3200" dirty="0">
              <a:solidFill>
                <a:schemeClr val="accent6"/>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2000" dirty="0">
                <a:latin typeface="UD デジタル 教科書体 NK-R" panose="02020400000000000000" pitchFamily="18" charset="-128"/>
                <a:ea typeface="UD デジタル 教科書体 NK-R" panose="02020400000000000000" pitchFamily="18" charset="-128"/>
              </a:rPr>
              <a:t>例）月</a:t>
            </a:r>
            <a:r>
              <a:rPr lang="en-US" altLang="ja-JP" sz="2000" dirty="0">
                <a:latin typeface="UD デジタル 教科書体 NK-R" panose="02020400000000000000" pitchFamily="18" charset="-128"/>
                <a:ea typeface="UD デジタル 教科書体 NK-R" panose="02020400000000000000" pitchFamily="18" charset="-128"/>
              </a:rPr>
              <a:t>4</a:t>
            </a:r>
            <a:r>
              <a:rPr lang="ja-JP" altLang="en-US" sz="2000" dirty="0">
                <a:latin typeface="UD デジタル 教科書体 NK-R" panose="02020400000000000000" pitchFamily="18" charset="-128"/>
                <a:ea typeface="UD デジタル 教科書体 NK-R" panose="02020400000000000000" pitchFamily="18" charset="-128"/>
              </a:rPr>
              <a:t>回デイサービスに通う予定の利用者が、月</a:t>
            </a:r>
            <a:r>
              <a:rPr lang="en-US" altLang="ja-JP" sz="2000" dirty="0">
                <a:latin typeface="UD デジタル 教科書体 NK-R" panose="02020400000000000000" pitchFamily="18" charset="-128"/>
                <a:ea typeface="UD デジタル 教科書体 NK-R" panose="02020400000000000000" pitchFamily="18" charset="-128"/>
              </a:rPr>
              <a:t>1</a:t>
            </a:r>
            <a:r>
              <a:rPr lang="ja-JP" altLang="en-US" sz="2000" dirty="0">
                <a:latin typeface="UD デジタル 教科書体 NK-R" panose="02020400000000000000" pitchFamily="18" charset="-128"/>
                <a:ea typeface="UD デジタル 教科書体 NK-R" panose="02020400000000000000" pitchFamily="18" charset="-128"/>
              </a:rPr>
              <a:t>回の利用だったとき、</a:t>
            </a: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en-US" altLang="ja-JP" sz="2000" dirty="0">
                <a:solidFill>
                  <a:schemeClr val="accent6"/>
                </a:solidFill>
                <a:latin typeface="UD デジタル 教科書体 NK-R" panose="02020400000000000000" pitchFamily="18" charset="-128"/>
                <a:ea typeface="UD デジタル 教科書体 NK-R" panose="02020400000000000000" pitchFamily="18" charset="-128"/>
              </a:rPr>
              <a:t>1</a:t>
            </a:r>
            <a:r>
              <a:rPr lang="ja-JP" altLang="en-US" sz="2000" dirty="0">
                <a:solidFill>
                  <a:schemeClr val="accent6"/>
                </a:solidFill>
                <a:latin typeface="UD デジタル 教科書体 NK-R" panose="02020400000000000000" pitchFamily="18" charset="-128"/>
                <a:ea typeface="UD デジタル 教科書体 NK-R" panose="02020400000000000000" pitchFamily="18" charset="-128"/>
              </a:rPr>
              <a:t>回分の利用料を支払うだけで良い</a:t>
            </a:r>
            <a:endParaRPr lang="en-US" altLang="ja-JP" sz="2000" dirty="0">
              <a:solidFill>
                <a:schemeClr val="accent6"/>
              </a:solidFill>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a:extLst>
              <a:ext uri="{FF2B5EF4-FFF2-40B4-BE49-F238E27FC236}">
                <a16:creationId xmlns:a16="http://schemas.microsoft.com/office/drawing/2014/main" id="{EA1B51C5-708C-CF41-AF2C-91F415F40667}"/>
              </a:ext>
            </a:extLst>
          </p:cNvPr>
          <p:cNvSpPr>
            <a:spLocks noGrp="1"/>
          </p:cNvSpPr>
          <p:nvPr>
            <p:ph type="sldNum" sz="quarter" idx="12"/>
          </p:nvPr>
        </p:nvSpPr>
        <p:spPr/>
        <p:txBody>
          <a:bodyPr/>
          <a:lstStyle/>
          <a:p>
            <a:fld id="{54695528-8602-40EC-ADB7-5785948D03CB}" type="slidenum">
              <a:rPr kumimoji="1" lang="ja-JP" altLang="en-US" smtClean="0"/>
              <a:t>5</a:t>
            </a:fld>
            <a:endParaRPr kumimoji="1" lang="ja-JP" altLang="en-US"/>
          </a:p>
        </p:txBody>
      </p:sp>
      <p:grpSp>
        <p:nvGrpSpPr>
          <p:cNvPr id="16" name="グループ化 15">
            <a:extLst>
              <a:ext uri="{FF2B5EF4-FFF2-40B4-BE49-F238E27FC236}">
                <a16:creationId xmlns:a16="http://schemas.microsoft.com/office/drawing/2014/main" id="{FECB8989-30E2-DEF0-EB35-D1FA899FFD40}"/>
              </a:ext>
            </a:extLst>
          </p:cNvPr>
          <p:cNvGrpSpPr/>
          <p:nvPr/>
        </p:nvGrpSpPr>
        <p:grpSpPr>
          <a:xfrm>
            <a:off x="623436" y="3818598"/>
            <a:ext cx="2317472" cy="751556"/>
            <a:chOff x="609117" y="3785397"/>
            <a:chExt cx="1733819" cy="751556"/>
          </a:xfrm>
        </p:grpSpPr>
        <p:sp>
          <p:nvSpPr>
            <p:cNvPr id="11" name="コンテンツ プレースホルダー 2">
              <a:extLst>
                <a:ext uri="{FF2B5EF4-FFF2-40B4-BE49-F238E27FC236}">
                  <a16:creationId xmlns:a16="http://schemas.microsoft.com/office/drawing/2014/main" id="{D837945D-48A6-925F-51F6-7038DDB0001C}"/>
                </a:ext>
              </a:extLst>
            </p:cNvPr>
            <p:cNvSpPr txBox="1">
              <a:spLocks/>
            </p:cNvSpPr>
            <p:nvPr/>
          </p:nvSpPr>
          <p:spPr>
            <a:xfrm>
              <a:off x="609117" y="3785397"/>
              <a:ext cx="1733819" cy="751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000" dirty="0">
                  <a:latin typeface="UD デジタル 教科書体 NK-R" panose="02020400000000000000" pitchFamily="18" charset="-128"/>
                  <a:ea typeface="UD デジタル 教科書体 NK-R" panose="02020400000000000000" pitchFamily="18" charset="-128"/>
                </a:rPr>
                <a:t>改正後②</a:t>
              </a:r>
              <a:endParaRPr lang="en-US" altLang="ja-JP" sz="4000" dirty="0">
                <a:latin typeface="UD デジタル 教科書体 NK-R" panose="02020400000000000000" pitchFamily="18" charset="-128"/>
                <a:ea typeface="UD デジタル 教科書体 NK-R" panose="02020400000000000000" pitchFamily="18" charset="-128"/>
              </a:endParaRPr>
            </a:p>
          </p:txBody>
        </p:sp>
        <p:cxnSp>
          <p:nvCxnSpPr>
            <p:cNvPr id="12" name="直線コネクタ 11">
              <a:extLst>
                <a:ext uri="{FF2B5EF4-FFF2-40B4-BE49-F238E27FC236}">
                  <a16:creationId xmlns:a16="http://schemas.microsoft.com/office/drawing/2014/main" id="{60031447-D75E-F816-5643-E2A94F51CB9E}"/>
                </a:ext>
              </a:extLst>
            </p:cNvPr>
            <p:cNvCxnSpPr>
              <a:cxnSpLocks/>
            </p:cNvCxnSpPr>
            <p:nvPr/>
          </p:nvCxnSpPr>
          <p:spPr>
            <a:xfrm>
              <a:off x="633648" y="4368460"/>
              <a:ext cx="1552128" cy="0"/>
            </a:xfrm>
            <a:prstGeom prst="line">
              <a:avLst/>
            </a:prstGeom>
            <a:ln w="38100"/>
          </p:spPr>
          <p:style>
            <a:lnRef idx="1">
              <a:schemeClr val="accent6"/>
            </a:lnRef>
            <a:fillRef idx="0">
              <a:schemeClr val="accent6"/>
            </a:fillRef>
            <a:effectRef idx="0">
              <a:schemeClr val="accent6"/>
            </a:effectRef>
            <a:fontRef idx="minor">
              <a:schemeClr val="tx1"/>
            </a:fontRef>
          </p:style>
        </p:cxnSp>
      </p:grpSp>
      <p:sp>
        <p:nvSpPr>
          <p:cNvPr id="13" name="コンテンツ プレースホルダー 2">
            <a:extLst>
              <a:ext uri="{FF2B5EF4-FFF2-40B4-BE49-F238E27FC236}">
                <a16:creationId xmlns:a16="http://schemas.microsoft.com/office/drawing/2014/main" id="{A3AA9ED3-245B-CF0A-B280-56EB3AB3C5E7}"/>
              </a:ext>
            </a:extLst>
          </p:cNvPr>
          <p:cNvSpPr txBox="1">
            <a:spLocks/>
          </p:cNvSpPr>
          <p:nvPr/>
        </p:nvSpPr>
        <p:spPr>
          <a:xfrm>
            <a:off x="596029" y="4473223"/>
            <a:ext cx="10720152" cy="1913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算定の自由度が高くなるため、</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200" dirty="0">
                <a:solidFill>
                  <a:schemeClr val="accent6"/>
                </a:solidFill>
                <a:latin typeface="UD デジタル 教科書体 NK-R" panose="02020400000000000000" pitchFamily="18" charset="-128"/>
                <a:ea typeface="UD デジタル 教科書体 NK-R" panose="02020400000000000000" pitchFamily="18" charset="-128"/>
              </a:rPr>
              <a:t>サービスを組み合わせて利用することができるようになる</a:t>
            </a:r>
            <a:endParaRPr lang="en-US" altLang="ja-JP" sz="3200" dirty="0">
              <a:solidFill>
                <a:schemeClr val="accent6"/>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2000" dirty="0">
                <a:latin typeface="UD デジタル 教科書体 NK-R" panose="02020400000000000000" pitchFamily="18" charset="-128"/>
                <a:ea typeface="UD デジタル 教科書体 NK-R" panose="02020400000000000000" pitchFamily="18" charset="-128"/>
              </a:rPr>
              <a:t>例）リハビリ特化型デイサービスと入浴ありデイサービスを</a:t>
            </a:r>
            <a:r>
              <a:rPr lang="ja-JP" altLang="en-US" sz="2000" dirty="0">
                <a:solidFill>
                  <a:schemeClr val="accent6"/>
                </a:solidFill>
                <a:latin typeface="UD デジタル 教科書体 NK-R" panose="02020400000000000000" pitchFamily="18" charset="-128"/>
                <a:ea typeface="UD デジタル 教科書体 NK-R" panose="02020400000000000000" pitchFamily="18" charset="-128"/>
              </a:rPr>
              <a:t>併用できるようになる</a:t>
            </a:r>
            <a:endParaRPr lang="en-US" altLang="ja-JP" sz="2000" dirty="0">
              <a:solidFill>
                <a:schemeClr val="accent6"/>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516195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6A08CF-84E4-2753-BAE8-D71CDE9AA63A}"/>
              </a:ext>
            </a:extLst>
          </p:cNvPr>
          <p:cNvSpPr>
            <a:spLocks noGrp="1"/>
          </p:cNvSpPr>
          <p:nvPr>
            <p:ph type="title"/>
          </p:nvPr>
        </p:nvSpPr>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目次</a:t>
            </a:r>
          </a:p>
        </p:txBody>
      </p:sp>
      <p:sp>
        <p:nvSpPr>
          <p:cNvPr id="3" name="コンテンツ プレースホルダー 2">
            <a:extLst>
              <a:ext uri="{FF2B5EF4-FFF2-40B4-BE49-F238E27FC236}">
                <a16:creationId xmlns:a16="http://schemas.microsoft.com/office/drawing/2014/main" id="{29C9AF6C-5ABB-6197-E316-C8A018544F05}"/>
              </a:ext>
            </a:extLst>
          </p:cNvPr>
          <p:cNvSpPr>
            <a:spLocks noGrp="1"/>
          </p:cNvSpPr>
          <p:nvPr>
            <p:ph idx="1"/>
          </p:nvPr>
        </p:nvSpPr>
        <p:spPr/>
        <p:txBody>
          <a:bodyPr>
            <a:normAutofit/>
          </a:bodyPr>
          <a:lstStyle/>
          <a:p>
            <a:pPr marL="0" indent="0">
              <a:lnSpc>
                <a:spcPct val="100000"/>
              </a:lnSpc>
              <a:buNone/>
            </a:pP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１．はじめに</a:t>
            </a:r>
            <a:endParaRPr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kumimoji="1" lang="ja-JP" altLang="en-US" sz="4000" dirty="0">
                <a:latin typeface="UD デジタル 教科書体 NK-R" panose="02020400000000000000" pitchFamily="18" charset="-128"/>
                <a:ea typeface="UD デジタル 教科書体 NK-R" panose="02020400000000000000" pitchFamily="18" charset="-128"/>
              </a:rPr>
              <a:t>２．</a:t>
            </a:r>
            <a:r>
              <a:rPr lang="ja-JP" altLang="en-US" sz="4000" dirty="0">
                <a:latin typeface="UD デジタル 教科書体 NK-R" panose="02020400000000000000" pitchFamily="18" charset="-128"/>
                <a:ea typeface="UD デジタル 教科書体 NK-R" panose="02020400000000000000" pitchFamily="18" charset="-128"/>
              </a:rPr>
              <a:t>令和</a:t>
            </a:r>
            <a:r>
              <a:rPr lang="en-US" altLang="ja-JP" sz="4000" dirty="0">
                <a:latin typeface="UD デジタル 教科書体 NK-R" panose="02020400000000000000" pitchFamily="18" charset="-128"/>
                <a:ea typeface="UD デジタル 教科書体 NK-R" panose="02020400000000000000" pitchFamily="18" charset="-128"/>
              </a:rPr>
              <a:t>7</a:t>
            </a:r>
            <a:r>
              <a:rPr lang="ja-JP" altLang="en-US" sz="4000" dirty="0">
                <a:latin typeface="UD デジタル 教科書体 NK-R" panose="02020400000000000000" pitchFamily="18" charset="-128"/>
                <a:ea typeface="UD デジタル 教科書体 NK-R" panose="02020400000000000000" pitchFamily="18" charset="-128"/>
              </a:rPr>
              <a:t>年</a:t>
            </a:r>
            <a:r>
              <a:rPr lang="en-US" altLang="ja-JP" sz="4000" dirty="0">
                <a:latin typeface="UD デジタル 教科書体 NK-R" panose="02020400000000000000" pitchFamily="18" charset="-128"/>
                <a:ea typeface="UD デジタル 教科書体 NK-R" panose="02020400000000000000" pitchFamily="18" charset="-128"/>
              </a:rPr>
              <a:t>4</a:t>
            </a:r>
            <a:r>
              <a:rPr lang="ja-JP" altLang="en-US" sz="4000" dirty="0">
                <a:latin typeface="UD デジタル 教科書体 NK-R" panose="02020400000000000000" pitchFamily="18" charset="-128"/>
                <a:ea typeface="UD デジタル 教科書体 NK-R" panose="02020400000000000000" pitchFamily="18" charset="-128"/>
              </a:rPr>
              <a:t>月</a:t>
            </a:r>
            <a:r>
              <a:rPr lang="en-US" altLang="ja-JP" sz="4000" dirty="0">
                <a:latin typeface="UD デジタル 教科書体 NK-R" panose="02020400000000000000" pitchFamily="18" charset="-128"/>
                <a:ea typeface="UD デジタル 教科書体 NK-R" panose="02020400000000000000" pitchFamily="18" charset="-128"/>
              </a:rPr>
              <a:t>1</a:t>
            </a:r>
            <a:r>
              <a:rPr lang="ja-JP" altLang="en-US" sz="4000" dirty="0">
                <a:latin typeface="UD デジタル 教科書体 NK-R" panose="02020400000000000000" pitchFamily="18" charset="-128"/>
                <a:ea typeface="UD デジタル 教科書体 NK-R" panose="02020400000000000000" pitchFamily="18" charset="-128"/>
              </a:rPr>
              <a:t>日からの変更点</a:t>
            </a:r>
            <a:endParaRPr kumimoji="1" lang="en-US" altLang="ja-JP" sz="4000" dirty="0">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３．</a:t>
            </a:r>
            <a:r>
              <a:rPr kumimoji="1"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導入による影響</a:t>
            </a:r>
            <a:endParaRPr kumimoji="1"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kumimoji="1"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４．</a:t>
            </a: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利用と請求方法について</a:t>
            </a:r>
            <a:endParaRPr kumimoji="1"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５．確認事項</a:t>
            </a:r>
            <a:endParaRPr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a:extLst>
              <a:ext uri="{FF2B5EF4-FFF2-40B4-BE49-F238E27FC236}">
                <a16:creationId xmlns:a16="http://schemas.microsoft.com/office/drawing/2014/main" id="{5805D846-846B-2FCA-0B71-F856CE865460}"/>
              </a:ext>
            </a:extLst>
          </p:cNvPr>
          <p:cNvCxnSpPr>
            <a:cxnSpLocks/>
          </p:cNvCxnSpPr>
          <p:nvPr/>
        </p:nvCxnSpPr>
        <p:spPr>
          <a:xfrm>
            <a:off x="838200" y="1347156"/>
            <a:ext cx="1378907"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5" name="スライド番号プレースホルダー 4">
            <a:extLst>
              <a:ext uri="{FF2B5EF4-FFF2-40B4-BE49-F238E27FC236}">
                <a16:creationId xmlns:a16="http://schemas.microsoft.com/office/drawing/2014/main" id="{0A892D99-4675-05C7-D87F-84A0FEEF523F}"/>
              </a:ext>
            </a:extLst>
          </p:cNvPr>
          <p:cNvSpPr>
            <a:spLocks noGrp="1"/>
          </p:cNvSpPr>
          <p:nvPr>
            <p:ph type="sldNum" sz="quarter" idx="12"/>
          </p:nvPr>
        </p:nvSpPr>
        <p:spPr/>
        <p:txBody>
          <a:bodyPr/>
          <a:lstStyle/>
          <a:p>
            <a:fld id="{54695528-8602-40EC-ADB7-5785948D03CB}" type="slidenum">
              <a:rPr kumimoji="1" lang="ja-JP" altLang="en-US" smtClean="0"/>
              <a:t>6</a:t>
            </a:fld>
            <a:endParaRPr kumimoji="1" lang="ja-JP" altLang="en-US"/>
          </a:p>
        </p:txBody>
      </p:sp>
    </p:spTree>
    <p:extLst>
      <p:ext uri="{BB962C8B-B14F-4D97-AF65-F5344CB8AC3E}">
        <p14:creationId xmlns:p14="http://schemas.microsoft.com/office/powerpoint/2010/main" val="3467925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a:extLst>
              <a:ext uri="{FF2B5EF4-FFF2-40B4-BE49-F238E27FC236}">
                <a16:creationId xmlns:a16="http://schemas.microsoft.com/office/drawing/2014/main" id="{08B14C1B-685D-8F8D-F489-8CA32E41FF78}"/>
              </a:ext>
            </a:extLst>
          </p:cNvPr>
          <p:cNvGrpSpPr/>
          <p:nvPr/>
        </p:nvGrpSpPr>
        <p:grpSpPr>
          <a:xfrm>
            <a:off x="0" y="47892"/>
            <a:ext cx="4446741" cy="479429"/>
            <a:chOff x="0" y="47892"/>
            <a:chExt cx="4446741" cy="479429"/>
          </a:xfrm>
        </p:grpSpPr>
        <p:sp>
          <p:nvSpPr>
            <p:cNvPr id="22" name="コンテンツ プレースホルダー 2">
              <a:extLst>
                <a:ext uri="{FF2B5EF4-FFF2-40B4-BE49-F238E27FC236}">
                  <a16:creationId xmlns:a16="http://schemas.microsoft.com/office/drawing/2014/main" id="{66650926-5DFA-5383-BB8B-706D62A341F9}"/>
                </a:ext>
              </a:extLst>
            </p:cNvPr>
            <p:cNvSpPr txBox="1">
              <a:spLocks/>
            </p:cNvSpPr>
            <p:nvPr/>
          </p:nvSpPr>
          <p:spPr>
            <a:xfrm>
              <a:off x="1" y="47892"/>
              <a:ext cx="4446740" cy="4794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２．令和７年</a:t>
              </a:r>
              <a:r>
                <a:rPr lang="en-US" altLang="ja-JP" sz="2400" dirty="0">
                  <a:latin typeface="UD デジタル 教科書体 NK-R" panose="02020400000000000000" pitchFamily="18" charset="-128"/>
                  <a:ea typeface="UD デジタル 教科書体 NK-R" panose="02020400000000000000" pitchFamily="18" charset="-128"/>
                </a:rPr>
                <a:t>4</a:t>
              </a:r>
              <a:r>
                <a:rPr lang="ja-JP" altLang="en-US" sz="2400" dirty="0">
                  <a:latin typeface="UD デジタル 教科書体 NK-R" panose="02020400000000000000" pitchFamily="18" charset="-128"/>
                  <a:ea typeface="UD デジタル 教科書体 NK-R" panose="02020400000000000000" pitchFamily="18" charset="-128"/>
                </a:rPr>
                <a:t>月１日からの変更点</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23" name="直線コネクタ 22">
              <a:extLst>
                <a:ext uri="{FF2B5EF4-FFF2-40B4-BE49-F238E27FC236}">
                  <a16:creationId xmlns:a16="http://schemas.microsoft.com/office/drawing/2014/main" id="{C31DE8F9-24C1-78AE-6604-5F42C421A0C7}"/>
                </a:ext>
              </a:extLst>
            </p:cNvPr>
            <p:cNvCxnSpPr>
              <a:cxnSpLocks/>
            </p:cNvCxnSpPr>
            <p:nvPr/>
          </p:nvCxnSpPr>
          <p:spPr>
            <a:xfrm>
              <a:off x="0" y="429195"/>
              <a:ext cx="4446741"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6" name="スライド番号プレースホルダー 5">
            <a:extLst>
              <a:ext uri="{FF2B5EF4-FFF2-40B4-BE49-F238E27FC236}">
                <a16:creationId xmlns:a16="http://schemas.microsoft.com/office/drawing/2014/main" id="{74901088-1757-95B2-C818-E46D77997BC1}"/>
              </a:ext>
            </a:extLst>
          </p:cNvPr>
          <p:cNvSpPr>
            <a:spLocks noGrp="1"/>
          </p:cNvSpPr>
          <p:nvPr>
            <p:ph type="sldNum" sz="quarter" idx="12"/>
          </p:nvPr>
        </p:nvSpPr>
        <p:spPr>
          <a:xfrm>
            <a:off x="10945120" y="6356350"/>
            <a:ext cx="408680" cy="365125"/>
          </a:xfrm>
        </p:spPr>
        <p:txBody>
          <a:bodyPr/>
          <a:lstStyle/>
          <a:p>
            <a:fld id="{54695528-8602-40EC-ADB7-5785948D03CB}" type="slidenum">
              <a:rPr kumimoji="1" lang="ja-JP" altLang="en-US" smtClean="0"/>
              <a:t>7</a:t>
            </a:fld>
            <a:endParaRPr kumimoji="1" lang="ja-JP" altLang="en-US" dirty="0"/>
          </a:p>
        </p:txBody>
      </p:sp>
      <p:sp>
        <p:nvSpPr>
          <p:cNvPr id="30" name="二等辺三角形 29">
            <a:extLst>
              <a:ext uri="{FF2B5EF4-FFF2-40B4-BE49-F238E27FC236}">
                <a16:creationId xmlns:a16="http://schemas.microsoft.com/office/drawing/2014/main" id="{8C9EAAC5-788F-9ED8-51BF-D33561064CDD}"/>
              </a:ext>
            </a:extLst>
          </p:cNvPr>
          <p:cNvSpPr/>
          <p:nvPr/>
        </p:nvSpPr>
        <p:spPr>
          <a:xfrm rot="5400000">
            <a:off x="4531381" y="3876619"/>
            <a:ext cx="654908" cy="383060"/>
          </a:xfrm>
          <a:prstGeom prst="triangl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a:extLst>
              <a:ext uri="{FF2B5EF4-FFF2-40B4-BE49-F238E27FC236}">
                <a16:creationId xmlns:a16="http://schemas.microsoft.com/office/drawing/2014/main" id="{83914710-B9E3-2AAC-CB1F-0C38261DDFCB}"/>
              </a:ext>
            </a:extLst>
          </p:cNvPr>
          <p:cNvGrpSpPr/>
          <p:nvPr/>
        </p:nvGrpSpPr>
        <p:grpSpPr>
          <a:xfrm>
            <a:off x="495273" y="1861577"/>
            <a:ext cx="5202407" cy="2441753"/>
            <a:chOff x="507464" y="1423416"/>
            <a:chExt cx="5202407" cy="2441753"/>
          </a:xfrm>
        </p:grpSpPr>
        <p:grpSp>
          <p:nvGrpSpPr>
            <p:cNvPr id="35" name="グループ化 34">
              <a:extLst>
                <a:ext uri="{FF2B5EF4-FFF2-40B4-BE49-F238E27FC236}">
                  <a16:creationId xmlns:a16="http://schemas.microsoft.com/office/drawing/2014/main" id="{5B8157DF-95FE-5531-66DC-A926BAC03BD8}"/>
                </a:ext>
              </a:extLst>
            </p:cNvPr>
            <p:cNvGrpSpPr/>
            <p:nvPr/>
          </p:nvGrpSpPr>
          <p:grpSpPr>
            <a:xfrm>
              <a:off x="507464" y="1423416"/>
              <a:ext cx="5202407" cy="2441753"/>
              <a:chOff x="189471" y="1329406"/>
              <a:chExt cx="5202407" cy="2441753"/>
            </a:xfrm>
          </p:grpSpPr>
          <p:sp>
            <p:nvSpPr>
              <p:cNvPr id="9" name="コンテンツ プレースホルダー 2">
                <a:extLst>
                  <a:ext uri="{FF2B5EF4-FFF2-40B4-BE49-F238E27FC236}">
                    <a16:creationId xmlns:a16="http://schemas.microsoft.com/office/drawing/2014/main" id="{B900E61B-3231-396F-1B72-C3D1902328F4}"/>
                  </a:ext>
                </a:extLst>
              </p:cNvPr>
              <p:cNvSpPr txBox="1">
                <a:spLocks/>
              </p:cNvSpPr>
              <p:nvPr/>
            </p:nvSpPr>
            <p:spPr>
              <a:xfrm>
                <a:off x="189471" y="1329406"/>
                <a:ext cx="3012144" cy="58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訪問型サービス</a:t>
                </a:r>
                <a:endParaRPr lang="en-US" altLang="ja-JP" sz="3200" dirty="0">
                  <a:latin typeface="UD デジタル 教科書体 NK-R" panose="02020400000000000000" pitchFamily="18" charset="-128"/>
                  <a:ea typeface="UD デジタル 教科書体 NK-R" panose="02020400000000000000" pitchFamily="18" charset="-128"/>
                </a:endParaRPr>
              </a:p>
            </p:txBody>
          </p:sp>
          <p:sp>
            <p:nvSpPr>
              <p:cNvPr id="10" name="コンテンツ プレースホルダー 2">
                <a:extLst>
                  <a:ext uri="{FF2B5EF4-FFF2-40B4-BE49-F238E27FC236}">
                    <a16:creationId xmlns:a16="http://schemas.microsoft.com/office/drawing/2014/main" id="{B82A48D3-6E63-E3E1-5D40-EB877C54EFA5}"/>
                  </a:ext>
                </a:extLst>
              </p:cNvPr>
              <p:cNvSpPr txBox="1">
                <a:spLocks/>
              </p:cNvSpPr>
              <p:nvPr/>
            </p:nvSpPr>
            <p:spPr>
              <a:xfrm>
                <a:off x="390296" y="2469602"/>
                <a:ext cx="5001582" cy="13015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1800" dirty="0">
                    <a:latin typeface="UD デジタル 教科書体 NK-R" panose="02020400000000000000" pitchFamily="18" charset="-128"/>
                    <a:ea typeface="UD デジタル 教科書体 NK-R" panose="02020400000000000000" pitchFamily="18" charset="-128"/>
                  </a:rPr>
                  <a:t>週</a:t>
                </a:r>
                <a:r>
                  <a:rPr lang="en-US" altLang="ja-JP" sz="1800" dirty="0">
                    <a:latin typeface="UD デジタル 教科書体 NK-R" panose="02020400000000000000" pitchFamily="18" charset="-128"/>
                    <a:ea typeface="UD デジタル 教科書体 NK-R" panose="02020400000000000000" pitchFamily="18" charset="-128"/>
                  </a:rPr>
                  <a:t>1</a:t>
                </a:r>
                <a:r>
                  <a:rPr lang="ja-JP" altLang="en-US" sz="1800" dirty="0">
                    <a:latin typeface="UD デジタル 教科書体 NK-R" panose="02020400000000000000" pitchFamily="18" charset="-128"/>
                    <a:ea typeface="UD デジタル 教科書体 NK-R" panose="02020400000000000000" pitchFamily="18" charset="-128"/>
                  </a:rPr>
                  <a:t>回程度　　　　　　　　　</a:t>
                </a:r>
                <a:r>
                  <a:rPr lang="en-US" altLang="ja-JP" sz="1800" dirty="0">
                    <a:latin typeface="UD デジタル 教科書体 NK-R" panose="02020400000000000000" pitchFamily="18" charset="-128"/>
                    <a:ea typeface="UD デジタル 教科書体 NK-R" panose="02020400000000000000" pitchFamily="18" charset="-128"/>
                  </a:rPr>
                  <a:t>1,176</a:t>
                </a:r>
                <a:r>
                  <a:rPr lang="ja-JP" altLang="en-US" sz="1800" dirty="0">
                    <a:latin typeface="UD デジタル 教科書体 NK-R" panose="02020400000000000000" pitchFamily="18" charset="-128"/>
                    <a:ea typeface="UD デジタル 教科書体 NK-R" panose="02020400000000000000" pitchFamily="18" charset="-128"/>
                  </a:rPr>
                  <a:t>単位</a:t>
                </a:r>
                <a:endParaRPr lang="en-US" altLang="ja-JP" sz="18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1800" dirty="0">
                    <a:latin typeface="UD デジタル 教科書体 NK-R" panose="02020400000000000000" pitchFamily="18" charset="-128"/>
                    <a:ea typeface="UD デジタル 教科書体 NK-R" panose="02020400000000000000" pitchFamily="18" charset="-128"/>
                  </a:rPr>
                  <a:t>週</a:t>
                </a:r>
                <a:r>
                  <a:rPr lang="en-US" altLang="ja-JP" sz="1800" dirty="0">
                    <a:latin typeface="UD デジタル 教科書体 NK-R" panose="02020400000000000000" pitchFamily="18" charset="-128"/>
                    <a:ea typeface="UD デジタル 教科書体 NK-R" panose="02020400000000000000" pitchFamily="18" charset="-128"/>
                  </a:rPr>
                  <a:t>2</a:t>
                </a:r>
                <a:r>
                  <a:rPr lang="ja-JP" altLang="en-US" sz="1800" dirty="0">
                    <a:latin typeface="UD デジタル 教科書体 NK-R" panose="02020400000000000000" pitchFamily="18" charset="-128"/>
                    <a:ea typeface="UD デジタル 教科書体 NK-R" panose="02020400000000000000" pitchFamily="18" charset="-128"/>
                  </a:rPr>
                  <a:t>回程度　　　　　　　　　</a:t>
                </a:r>
                <a:r>
                  <a:rPr lang="en-US" altLang="ja-JP" sz="1800" dirty="0">
                    <a:latin typeface="UD デジタル 教科書体 NK-R" panose="02020400000000000000" pitchFamily="18" charset="-128"/>
                    <a:ea typeface="UD デジタル 教科書体 NK-R" panose="02020400000000000000" pitchFamily="18" charset="-128"/>
                  </a:rPr>
                  <a:t>2,349</a:t>
                </a:r>
                <a:r>
                  <a:rPr lang="ja-JP" altLang="en-US" sz="1800" dirty="0">
                    <a:latin typeface="UD デジタル 教科書体 NK-R" panose="02020400000000000000" pitchFamily="18" charset="-128"/>
                    <a:ea typeface="UD デジタル 教科書体 NK-R" panose="02020400000000000000" pitchFamily="18" charset="-128"/>
                  </a:rPr>
                  <a:t>単位</a:t>
                </a:r>
                <a:endParaRPr lang="en-US" altLang="ja-JP" sz="18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1800" dirty="0">
                    <a:latin typeface="UD デジタル 教科書体 NK-R" panose="02020400000000000000" pitchFamily="18" charset="-128"/>
                    <a:ea typeface="UD デジタル 教科書体 NK-R" panose="02020400000000000000" pitchFamily="18" charset="-128"/>
                  </a:rPr>
                  <a:t>週</a:t>
                </a:r>
                <a:r>
                  <a:rPr lang="en-US" altLang="ja-JP" sz="1800" dirty="0">
                    <a:latin typeface="UD デジタル 教科書体 NK-R" panose="02020400000000000000" pitchFamily="18" charset="-128"/>
                    <a:ea typeface="UD デジタル 教科書体 NK-R" panose="02020400000000000000" pitchFamily="18" charset="-128"/>
                  </a:rPr>
                  <a:t>2</a:t>
                </a:r>
                <a:r>
                  <a:rPr lang="ja-JP" altLang="en-US" sz="1800" dirty="0">
                    <a:latin typeface="UD デジタル 教科書体 NK-R" panose="02020400000000000000" pitchFamily="18" charset="-128"/>
                    <a:ea typeface="UD デジタル 教科書体 NK-R" panose="02020400000000000000" pitchFamily="18" charset="-128"/>
                  </a:rPr>
                  <a:t>回を超える程度　　</a:t>
                </a:r>
                <a:r>
                  <a:rPr lang="en-US" altLang="ja-JP" sz="1800" dirty="0">
                    <a:latin typeface="UD デジタル 教科書体 NK-R" panose="02020400000000000000" pitchFamily="18" charset="-128"/>
                    <a:ea typeface="UD デジタル 教科書体 NK-R" panose="02020400000000000000" pitchFamily="18" charset="-128"/>
                  </a:rPr>
                  <a:t>3,727</a:t>
                </a:r>
                <a:r>
                  <a:rPr lang="ja-JP" altLang="en-US" sz="1800" dirty="0">
                    <a:latin typeface="UD デジタル 教科書体 NK-R" panose="02020400000000000000" pitchFamily="18" charset="-128"/>
                    <a:ea typeface="UD デジタル 教科書体 NK-R" panose="02020400000000000000" pitchFamily="18" charset="-128"/>
                  </a:rPr>
                  <a:t>単位</a:t>
                </a:r>
                <a:endParaRPr lang="en-US" altLang="ja-JP" sz="1800" dirty="0">
                  <a:latin typeface="UD デジタル 教科書体 NK-R" panose="02020400000000000000" pitchFamily="18" charset="-128"/>
                  <a:ea typeface="UD デジタル 教科書体 NK-R" panose="02020400000000000000" pitchFamily="18" charset="-128"/>
                </a:endParaRPr>
              </a:p>
            </p:txBody>
          </p:sp>
        </p:grpSp>
        <p:sp>
          <p:nvSpPr>
            <p:cNvPr id="3" name="コンテンツ プレースホルダー 2">
              <a:extLst>
                <a:ext uri="{FF2B5EF4-FFF2-40B4-BE49-F238E27FC236}">
                  <a16:creationId xmlns:a16="http://schemas.microsoft.com/office/drawing/2014/main" id="{D93D1966-69A0-E904-EEC2-901AD17A99F1}"/>
                </a:ext>
              </a:extLst>
            </p:cNvPr>
            <p:cNvSpPr txBox="1">
              <a:spLocks/>
            </p:cNvSpPr>
            <p:nvPr/>
          </p:nvSpPr>
          <p:spPr>
            <a:xfrm>
              <a:off x="507464" y="2081500"/>
              <a:ext cx="1677374" cy="58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ja-JP" sz="2400" dirty="0">
                  <a:latin typeface="UD デジタル 教科書体 NK-R" panose="02020400000000000000" pitchFamily="18" charset="-128"/>
                  <a:ea typeface="UD デジタル 教科書体 NK-R" panose="02020400000000000000" pitchFamily="18" charset="-128"/>
                </a:rPr>
                <a:t>1</a:t>
              </a:r>
              <a:r>
                <a:rPr lang="ja-JP" altLang="en-US" sz="2400" dirty="0">
                  <a:latin typeface="UD デジタル 教科書体 NK-R" panose="02020400000000000000" pitchFamily="18" charset="-128"/>
                  <a:ea typeface="UD デジタル 教科書体 NK-R" panose="02020400000000000000" pitchFamily="18" charset="-128"/>
                </a:rPr>
                <a:t>月当たり</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14" name="直線コネクタ 13">
              <a:extLst>
                <a:ext uri="{FF2B5EF4-FFF2-40B4-BE49-F238E27FC236}">
                  <a16:creationId xmlns:a16="http://schemas.microsoft.com/office/drawing/2014/main" id="{8FA42C80-7DF9-35AF-3C26-E9BE3E48D55B}"/>
                </a:ext>
              </a:extLst>
            </p:cNvPr>
            <p:cNvCxnSpPr>
              <a:cxnSpLocks/>
            </p:cNvCxnSpPr>
            <p:nvPr/>
          </p:nvCxnSpPr>
          <p:spPr>
            <a:xfrm>
              <a:off x="627970" y="1914852"/>
              <a:ext cx="2640487" cy="0"/>
            </a:xfrm>
            <a:prstGeom prst="line">
              <a:avLst/>
            </a:prstGeom>
            <a:ln w="19050"/>
          </p:spPr>
          <p:style>
            <a:lnRef idx="1">
              <a:schemeClr val="accent6"/>
            </a:lnRef>
            <a:fillRef idx="0">
              <a:schemeClr val="accent6"/>
            </a:fillRef>
            <a:effectRef idx="0">
              <a:schemeClr val="accent6"/>
            </a:effectRef>
            <a:fontRef idx="minor">
              <a:schemeClr val="tx1"/>
            </a:fontRef>
          </p:style>
        </p:cxnSp>
      </p:grpSp>
      <p:grpSp>
        <p:nvGrpSpPr>
          <p:cNvPr id="26" name="グループ化 25">
            <a:extLst>
              <a:ext uri="{FF2B5EF4-FFF2-40B4-BE49-F238E27FC236}">
                <a16:creationId xmlns:a16="http://schemas.microsoft.com/office/drawing/2014/main" id="{61885605-72BE-9524-EEA5-D19F49667929}"/>
              </a:ext>
            </a:extLst>
          </p:cNvPr>
          <p:cNvGrpSpPr/>
          <p:nvPr/>
        </p:nvGrpSpPr>
        <p:grpSpPr>
          <a:xfrm>
            <a:off x="5366986" y="1348671"/>
            <a:ext cx="6710640" cy="3046932"/>
            <a:chOff x="5291889" y="816918"/>
            <a:chExt cx="6710640" cy="3046932"/>
          </a:xfrm>
        </p:grpSpPr>
        <p:grpSp>
          <p:nvGrpSpPr>
            <p:cNvPr id="8" name="グループ化 7">
              <a:extLst>
                <a:ext uri="{FF2B5EF4-FFF2-40B4-BE49-F238E27FC236}">
                  <a16:creationId xmlns:a16="http://schemas.microsoft.com/office/drawing/2014/main" id="{6374D5BD-B9F3-DB1C-C947-10A8C38ABCD8}"/>
                </a:ext>
              </a:extLst>
            </p:cNvPr>
            <p:cNvGrpSpPr/>
            <p:nvPr/>
          </p:nvGrpSpPr>
          <p:grpSpPr>
            <a:xfrm>
              <a:off x="5291889" y="816918"/>
              <a:ext cx="6710640" cy="3046932"/>
              <a:chOff x="5291889" y="816918"/>
              <a:chExt cx="6710640" cy="3046932"/>
            </a:xfrm>
          </p:grpSpPr>
          <p:sp>
            <p:nvSpPr>
              <p:cNvPr id="38" name="コンテンツ プレースホルダー 2">
                <a:extLst>
                  <a:ext uri="{FF2B5EF4-FFF2-40B4-BE49-F238E27FC236}">
                    <a16:creationId xmlns:a16="http://schemas.microsoft.com/office/drawing/2014/main" id="{F853746B-0A67-F743-7B0B-3DB0B5FBD818}"/>
                  </a:ext>
                </a:extLst>
              </p:cNvPr>
              <p:cNvSpPr txBox="1">
                <a:spLocks/>
              </p:cNvSpPr>
              <p:nvPr/>
            </p:nvSpPr>
            <p:spPr>
              <a:xfrm>
                <a:off x="5291889" y="816918"/>
                <a:ext cx="3012144" cy="58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訪問型サービス</a:t>
                </a:r>
                <a:endParaRPr lang="en-US" altLang="ja-JP" sz="3200" dirty="0">
                  <a:latin typeface="UD デジタル 教科書体 NK-R" panose="02020400000000000000" pitchFamily="18" charset="-128"/>
                  <a:ea typeface="UD デジタル 教科書体 NK-R" panose="02020400000000000000" pitchFamily="18" charset="-128"/>
                </a:endParaRPr>
              </a:p>
            </p:txBody>
          </p:sp>
          <p:sp>
            <p:nvSpPr>
              <p:cNvPr id="39" name="コンテンツ プレースホルダー 2">
                <a:extLst>
                  <a:ext uri="{FF2B5EF4-FFF2-40B4-BE49-F238E27FC236}">
                    <a16:creationId xmlns:a16="http://schemas.microsoft.com/office/drawing/2014/main" id="{F70C014E-B7AD-AED7-861A-0AC6097BD3E3}"/>
                  </a:ext>
                </a:extLst>
              </p:cNvPr>
              <p:cNvSpPr txBox="1">
                <a:spLocks/>
              </p:cNvSpPr>
              <p:nvPr/>
            </p:nvSpPr>
            <p:spPr>
              <a:xfrm>
                <a:off x="5391878" y="2051575"/>
                <a:ext cx="3408166" cy="1812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1800" dirty="0">
                    <a:latin typeface="UD デジタル 教科書体 NK-R" panose="02020400000000000000" pitchFamily="18" charset="-128"/>
                    <a:ea typeface="UD デジタル 教科書体 NK-R" panose="02020400000000000000" pitchFamily="18" charset="-128"/>
                  </a:rPr>
                  <a:t>標準的な内容　　　　　　 </a:t>
                </a:r>
                <a:r>
                  <a:rPr lang="en-US" altLang="ja-JP" sz="1800" dirty="0">
                    <a:solidFill>
                      <a:srgbClr val="E97132"/>
                    </a:solidFill>
                    <a:latin typeface="UD デジタル 教科書体 NK-R" panose="02020400000000000000" pitchFamily="18" charset="-128"/>
                    <a:ea typeface="UD デジタル 教科書体 NK-R" panose="02020400000000000000" pitchFamily="18" charset="-128"/>
                  </a:rPr>
                  <a:t>287</a:t>
                </a:r>
                <a:r>
                  <a:rPr lang="ja-JP" altLang="en-US" sz="1800" dirty="0">
                    <a:latin typeface="UD デジタル 教科書体 NK-R" panose="02020400000000000000" pitchFamily="18" charset="-128"/>
                    <a:ea typeface="UD デジタル 教科書体 NK-R" panose="02020400000000000000" pitchFamily="18" charset="-128"/>
                  </a:rPr>
                  <a:t>単位</a:t>
                </a:r>
                <a:endParaRPr lang="en-US" altLang="ja-JP" sz="18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en-US" altLang="ja-JP" sz="1800" dirty="0">
                    <a:latin typeface="UD デジタル 教科書体 NK-R" panose="02020400000000000000" pitchFamily="18" charset="-128"/>
                    <a:ea typeface="UD デジタル 教科書体 NK-R" panose="02020400000000000000" pitchFamily="18" charset="-128"/>
                  </a:rPr>
                  <a:t>20</a:t>
                </a:r>
                <a:r>
                  <a:rPr lang="ja-JP" altLang="en-US" sz="1800" dirty="0">
                    <a:latin typeface="UD デジタル 教科書体 NK-R" panose="02020400000000000000" pitchFamily="18" charset="-128"/>
                    <a:ea typeface="UD デジタル 教科書体 NK-R" panose="02020400000000000000" pitchFamily="18" charset="-128"/>
                  </a:rPr>
                  <a:t>分以上</a:t>
                </a:r>
                <a:r>
                  <a:rPr lang="en-US" altLang="ja-JP" sz="1800" dirty="0">
                    <a:latin typeface="UD デジタル 教科書体 NK-R" panose="02020400000000000000" pitchFamily="18" charset="-128"/>
                    <a:ea typeface="UD デジタル 教科書体 NK-R" panose="02020400000000000000" pitchFamily="18" charset="-128"/>
                  </a:rPr>
                  <a:t>45</a:t>
                </a:r>
                <a:r>
                  <a:rPr lang="ja-JP" altLang="en-US" sz="1800" dirty="0">
                    <a:latin typeface="UD デジタル 教科書体 NK-R" panose="02020400000000000000" pitchFamily="18" charset="-128"/>
                    <a:ea typeface="UD デジタル 教科書体 NK-R" panose="02020400000000000000" pitchFamily="18" charset="-128"/>
                  </a:rPr>
                  <a:t>分未満　</a:t>
                </a:r>
                <a:r>
                  <a:rPr lang="ja-JP" altLang="en-US" sz="1800" dirty="0">
                    <a:solidFill>
                      <a:srgbClr val="E97132"/>
                    </a:solidFill>
                    <a:latin typeface="UD デジタル 教科書体 NK-R" panose="02020400000000000000" pitchFamily="18" charset="-128"/>
                    <a:ea typeface="UD デジタル 教科書体 NK-R" panose="02020400000000000000" pitchFamily="18" charset="-128"/>
                  </a:rPr>
                  <a:t>１７９</a:t>
                </a:r>
                <a:r>
                  <a:rPr lang="ja-JP" altLang="en-US" sz="1800" dirty="0">
                    <a:latin typeface="UD デジタル 教科書体 NK-R" panose="02020400000000000000" pitchFamily="18" charset="-128"/>
                    <a:ea typeface="UD デジタル 教科書体 NK-R" panose="02020400000000000000" pitchFamily="18" charset="-128"/>
                  </a:rPr>
                  <a:t>単位</a:t>
                </a:r>
                <a:endParaRPr lang="en-US" altLang="ja-JP" sz="18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en-US" altLang="ja-JP" sz="1800" dirty="0">
                    <a:latin typeface="UD デジタル 教科書体 NK-R" panose="02020400000000000000" pitchFamily="18" charset="-128"/>
                    <a:ea typeface="UD デジタル 教科書体 NK-R" panose="02020400000000000000" pitchFamily="18" charset="-128"/>
                  </a:rPr>
                  <a:t>45</a:t>
                </a:r>
                <a:r>
                  <a:rPr lang="ja-JP" altLang="en-US" sz="1800" dirty="0">
                    <a:latin typeface="UD デジタル 教科書体 NK-R" panose="02020400000000000000" pitchFamily="18" charset="-128"/>
                    <a:ea typeface="UD デジタル 教科書体 NK-R" panose="02020400000000000000" pitchFamily="18" charset="-128"/>
                  </a:rPr>
                  <a:t>分以上　　　　　　　　　　</a:t>
                </a:r>
                <a:r>
                  <a:rPr lang="en-US" altLang="ja-JP" sz="1800" dirty="0">
                    <a:solidFill>
                      <a:srgbClr val="E97132"/>
                    </a:solidFill>
                    <a:latin typeface="UD デジタル 教科書体 NK-R" panose="02020400000000000000" pitchFamily="18" charset="-128"/>
                    <a:ea typeface="UD デジタル 教科書体 NK-R" panose="02020400000000000000" pitchFamily="18" charset="-128"/>
                  </a:rPr>
                  <a:t>220</a:t>
                </a:r>
                <a:r>
                  <a:rPr lang="ja-JP" altLang="en-US" sz="1800" dirty="0">
                    <a:latin typeface="UD デジタル 教科書体 NK-R" panose="02020400000000000000" pitchFamily="18" charset="-128"/>
                    <a:ea typeface="UD デジタル 教科書体 NK-R" panose="02020400000000000000" pitchFamily="18" charset="-128"/>
                  </a:rPr>
                  <a:t>単位</a:t>
                </a:r>
                <a:endParaRPr lang="en-US" altLang="ja-JP" sz="18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1800" dirty="0">
                    <a:latin typeface="UD デジタル 教科書体 NK-R" panose="02020400000000000000" pitchFamily="18" charset="-128"/>
                    <a:ea typeface="UD デジタル 教科書体 NK-R" panose="02020400000000000000" pitchFamily="18" charset="-128"/>
                  </a:rPr>
                  <a:t>短時間の身体介護　　 </a:t>
                </a:r>
                <a:r>
                  <a:rPr lang="ja-JP" altLang="en-US" sz="1800" dirty="0">
                    <a:solidFill>
                      <a:srgbClr val="E97132"/>
                    </a:solidFill>
                    <a:latin typeface="UD デジタル 教科書体 NK-R" panose="02020400000000000000" pitchFamily="18" charset="-128"/>
                    <a:ea typeface="UD デジタル 教科書体 NK-R" panose="02020400000000000000" pitchFamily="18" charset="-128"/>
                  </a:rPr>
                  <a:t>１６</a:t>
                </a:r>
                <a:r>
                  <a:rPr lang="en-US" altLang="ja-JP" sz="1800" dirty="0">
                    <a:solidFill>
                      <a:srgbClr val="E97132"/>
                    </a:solidFill>
                    <a:latin typeface="UD デジタル 教科書体 NK-R" panose="02020400000000000000" pitchFamily="18" charset="-128"/>
                    <a:ea typeface="UD デジタル 教科書体 NK-R" panose="02020400000000000000" pitchFamily="18" charset="-128"/>
                  </a:rPr>
                  <a:t>3</a:t>
                </a:r>
                <a:r>
                  <a:rPr lang="ja-JP" altLang="en-US" sz="1800" dirty="0">
                    <a:latin typeface="UD デジタル 教科書体 NK-R" panose="02020400000000000000" pitchFamily="18" charset="-128"/>
                    <a:ea typeface="UD デジタル 教科書体 NK-R" panose="02020400000000000000" pitchFamily="18" charset="-128"/>
                  </a:rPr>
                  <a:t>単位</a:t>
                </a:r>
                <a:endParaRPr lang="en-US" altLang="ja-JP" sz="1800" dirty="0">
                  <a:latin typeface="UD デジタル 教科書体 NK-R" panose="02020400000000000000" pitchFamily="18" charset="-128"/>
                  <a:ea typeface="UD デジタル 教科書体 NK-R" panose="02020400000000000000" pitchFamily="18" charset="-128"/>
                </a:endParaRPr>
              </a:p>
            </p:txBody>
          </p:sp>
          <p:sp>
            <p:nvSpPr>
              <p:cNvPr id="43" name="コンテンツ プレースホルダー 2">
                <a:extLst>
                  <a:ext uri="{FF2B5EF4-FFF2-40B4-BE49-F238E27FC236}">
                    <a16:creationId xmlns:a16="http://schemas.microsoft.com/office/drawing/2014/main" id="{AB67E768-02DD-8D4A-8D64-26CB0192BAB8}"/>
                  </a:ext>
                </a:extLst>
              </p:cNvPr>
              <p:cNvSpPr txBox="1">
                <a:spLocks/>
              </p:cNvSpPr>
              <p:nvPr/>
            </p:nvSpPr>
            <p:spPr>
              <a:xfrm>
                <a:off x="9070706" y="2079254"/>
                <a:ext cx="2931823" cy="13240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1800" dirty="0">
                    <a:latin typeface="UD デジタル 教科書体 NK-R" panose="02020400000000000000" pitchFamily="18" charset="-128"/>
                    <a:ea typeface="UD デジタル 教科書体 NK-R" panose="02020400000000000000" pitchFamily="18" charset="-128"/>
                  </a:rPr>
                  <a:t>週</a:t>
                </a:r>
                <a:r>
                  <a:rPr lang="en-US" altLang="ja-JP" sz="1800" dirty="0">
                    <a:latin typeface="UD デジタル 教科書体 NK-R" panose="02020400000000000000" pitchFamily="18" charset="-128"/>
                    <a:ea typeface="UD デジタル 教科書体 NK-R" panose="02020400000000000000" pitchFamily="18" charset="-128"/>
                  </a:rPr>
                  <a:t>1</a:t>
                </a:r>
                <a:r>
                  <a:rPr lang="ja-JP" altLang="en-US" sz="1800" dirty="0">
                    <a:latin typeface="UD デジタル 教科書体 NK-R" panose="02020400000000000000" pitchFamily="18" charset="-128"/>
                    <a:ea typeface="UD デジタル 教科書体 NK-R" panose="02020400000000000000" pitchFamily="18" charset="-128"/>
                  </a:rPr>
                  <a:t>回程度　　　　</a:t>
                </a:r>
                <a:r>
                  <a:rPr lang="en-US" altLang="ja-JP" sz="1800" dirty="0">
                    <a:solidFill>
                      <a:srgbClr val="E97132"/>
                    </a:solidFill>
                    <a:latin typeface="UD デジタル 教科書体 NK-R" panose="02020400000000000000" pitchFamily="18" charset="-128"/>
                    <a:ea typeface="UD デジタル 教科書体 NK-R" panose="02020400000000000000" pitchFamily="18" charset="-128"/>
                  </a:rPr>
                  <a:t>1,176</a:t>
                </a:r>
                <a:r>
                  <a:rPr lang="ja-JP" altLang="en-US" sz="1800" dirty="0">
                    <a:latin typeface="UD デジタル 教科書体 NK-R" panose="02020400000000000000" pitchFamily="18" charset="-128"/>
                    <a:ea typeface="UD デジタル 教科書体 NK-R" panose="02020400000000000000" pitchFamily="18" charset="-128"/>
                  </a:rPr>
                  <a:t>単位</a:t>
                </a:r>
                <a:endParaRPr lang="en-US" altLang="ja-JP" sz="18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1800" dirty="0">
                    <a:latin typeface="UD デジタル 教科書体 NK-R" panose="02020400000000000000" pitchFamily="18" charset="-128"/>
                    <a:ea typeface="UD デジタル 教科書体 NK-R" panose="02020400000000000000" pitchFamily="18" charset="-128"/>
                  </a:rPr>
                  <a:t>週</a:t>
                </a:r>
                <a:r>
                  <a:rPr lang="en-US" altLang="ja-JP" sz="1800" dirty="0">
                    <a:latin typeface="UD デジタル 教科書体 NK-R" panose="02020400000000000000" pitchFamily="18" charset="-128"/>
                    <a:ea typeface="UD デジタル 教科書体 NK-R" panose="02020400000000000000" pitchFamily="18" charset="-128"/>
                  </a:rPr>
                  <a:t>2</a:t>
                </a:r>
                <a:r>
                  <a:rPr lang="ja-JP" altLang="en-US" sz="1800" dirty="0">
                    <a:latin typeface="UD デジタル 教科書体 NK-R" panose="02020400000000000000" pitchFamily="18" charset="-128"/>
                    <a:ea typeface="UD デジタル 教科書体 NK-R" panose="02020400000000000000" pitchFamily="18" charset="-128"/>
                  </a:rPr>
                  <a:t>回程度　　　　</a:t>
                </a:r>
                <a:r>
                  <a:rPr lang="en-US" altLang="ja-JP" sz="1800" dirty="0">
                    <a:solidFill>
                      <a:srgbClr val="E97132"/>
                    </a:solidFill>
                    <a:latin typeface="UD デジタル 教科書体 NK-R" panose="02020400000000000000" pitchFamily="18" charset="-128"/>
                    <a:ea typeface="UD デジタル 教科書体 NK-R" panose="02020400000000000000" pitchFamily="18" charset="-128"/>
                  </a:rPr>
                  <a:t>2,349</a:t>
                </a:r>
                <a:r>
                  <a:rPr lang="ja-JP" altLang="en-US" sz="1800" dirty="0">
                    <a:latin typeface="UD デジタル 教科書体 NK-R" panose="02020400000000000000" pitchFamily="18" charset="-128"/>
                    <a:ea typeface="UD デジタル 教科書体 NK-R" panose="02020400000000000000" pitchFamily="18" charset="-128"/>
                  </a:rPr>
                  <a:t>単位</a:t>
                </a:r>
                <a:endParaRPr lang="en-US" altLang="ja-JP" sz="18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1800" dirty="0">
                    <a:latin typeface="UD デジタル 教科書体 NK-R" panose="02020400000000000000" pitchFamily="18" charset="-128"/>
                    <a:ea typeface="UD デジタル 教科書体 NK-R" panose="02020400000000000000" pitchFamily="18" charset="-128"/>
                  </a:rPr>
                  <a:t>週</a:t>
                </a:r>
                <a:r>
                  <a:rPr lang="en-US" altLang="ja-JP" sz="1800" dirty="0">
                    <a:latin typeface="UD デジタル 教科書体 NK-R" panose="02020400000000000000" pitchFamily="18" charset="-128"/>
                    <a:ea typeface="UD デジタル 教科書体 NK-R" panose="02020400000000000000" pitchFamily="18" charset="-128"/>
                  </a:rPr>
                  <a:t>2</a:t>
                </a:r>
                <a:r>
                  <a:rPr lang="ja-JP" altLang="en-US" sz="1800" dirty="0">
                    <a:latin typeface="UD デジタル 教科書体 NK-R" panose="02020400000000000000" pitchFamily="18" charset="-128"/>
                    <a:ea typeface="UD デジタル 教科書体 NK-R" panose="02020400000000000000" pitchFamily="18" charset="-128"/>
                  </a:rPr>
                  <a:t>回を超える　</a:t>
                </a:r>
                <a:r>
                  <a:rPr lang="en-US" altLang="ja-JP" sz="1800" dirty="0">
                    <a:solidFill>
                      <a:srgbClr val="E97132"/>
                    </a:solidFill>
                    <a:latin typeface="UD デジタル 教科書体 NK-R" panose="02020400000000000000" pitchFamily="18" charset="-128"/>
                    <a:ea typeface="UD デジタル 教科書体 NK-R" panose="02020400000000000000" pitchFamily="18" charset="-128"/>
                  </a:rPr>
                  <a:t>3,727</a:t>
                </a:r>
                <a:r>
                  <a:rPr lang="ja-JP" altLang="en-US" sz="1800" dirty="0">
                    <a:latin typeface="UD デジタル 教科書体 NK-R" panose="02020400000000000000" pitchFamily="18" charset="-128"/>
                    <a:ea typeface="UD デジタル 教科書体 NK-R" panose="02020400000000000000" pitchFamily="18" charset="-128"/>
                  </a:rPr>
                  <a:t>単位</a:t>
                </a:r>
                <a:endParaRPr lang="en-US" altLang="ja-JP" sz="1800" dirty="0">
                  <a:latin typeface="UD デジタル 教科書体 NK-R" panose="02020400000000000000" pitchFamily="18" charset="-128"/>
                  <a:ea typeface="UD デジタル 教科書体 NK-R" panose="02020400000000000000" pitchFamily="18" charset="-128"/>
                </a:endParaRPr>
              </a:p>
            </p:txBody>
          </p:sp>
          <p:sp>
            <p:nvSpPr>
              <p:cNvPr id="44" name="コンテンツ プレースホルダー 2">
                <a:extLst>
                  <a:ext uri="{FF2B5EF4-FFF2-40B4-BE49-F238E27FC236}">
                    <a16:creationId xmlns:a16="http://schemas.microsoft.com/office/drawing/2014/main" id="{4C4EFA4C-3FFC-2008-08BC-AE3EC303329B}"/>
                  </a:ext>
                </a:extLst>
              </p:cNvPr>
              <p:cNvSpPr txBox="1">
                <a:spLocks/>
              </p:cNvSpPr>
              <p:nvPr/>
            </p:nvSpPr>
            <p:spPr>
              <a:xfrm>
                <a:off x="5291889" y="1551679"/>
                <a:ext cx="1677374" cy="58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ja-JP" sz="2400" dirty="0">
                    <a:latin typeface="UD デジタル 教科書体 NK-R" panose="02020400000000000000" pitchFamily="18" charset="-128"/>
                    <a:ea typeface="UD デジタル 教科書体 NK-R" panose="02020400000000000000" pitchFamily="18" charset="-128"/>
                  </a:rPr>
                  <a:t>1</a:t>
                </a: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回</a:t>
                </a:r>
                <a:r>
                  <a:rPr lang="ja-JP" altLang="en-US" sz="2400" dirty="0">
                    <a:latin typeface="UD デジタル 教科書体 NK-R" panose="02020400000000000000" pitchFamily="18" charset="-128"/>
                    <a:ea typeface="UD デジタル 教科書体 NK-R" panose="02020400000000000000" pitchFamily="18" charset="-128"/>
                  </a:rPr>
                  <a:t>当たり</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45" name="コンテンツ プレースホルダー 2">
                <a:extLst>
                  <a:ext uri="{FF2B5EF4-FFF2-40B4-BE49-F238E27FC236}">
                    <a16:creationId xmlns:a16="http://schemas.microsoft.com/office/drawing/2014/main" id="{0EF93E81-869E-9762-1DEC-1323D572326E}"/>
                  </a:ext>
                </a:extLst>
              </p:cNvPr>
              <p:cNvSpPr txBox="1">
                <a:spLocks/>
              </p:cNvSpPr>
              <p:nvPr/>
            </p:nvSpPr>
            <p:spPr>
              <a:xfrm>
                <a:off x="8900033" y="1551679"/>
                <a:ext cx="1969990" cy="58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上限</a:t>
                </a:r>
                <a:endParaRPr lang="en-US" altLang="ja-JP" sz="2400" dirty="0">
                  <a:latin typeface="UD デジタル 教科書体 NK-R" panose="02020400000000000000" pitchFamily="18" charset="-128"/>
                  <a:ea typeface="UD デジタル 教科書体 NK-R" panose="02020400000000000000" pitchFamily="18" charset="-128"/>
                </a:endParaRPr>
              </a:p>
            </p:txBody>
          </p:sp>
        </p:grpSp>
        <p:cxnSp>
          <p:nvCxnSpPr>
            <p:cNvPr id="16" name="直線コネクタ 15">
              <a:extLst>
                <a:ext uri="{FF2B5EF4-FFF2-40B4-BE49-F238E27FC236}">
                  <a16:creationId xmlns:a16="http://schemas.microsoft.com/office/drawing/2014/main" id="{11589BE8-EE99-E7D2-15E7-04E581FC7899}"/>
                </a:ext>
              </a:extLst>
            </p:cNvPr>
            <p:cNvCxnSpPr>
              <a:cxnSpLocks/>
            </p:cNvCxnSpPr>
            <p:nvPr/>
          </p:nvCxnSpPr>
          <p:spPr>
            <a:xfrm>
              <a:off x="5387945" y="1317230"/>
              <a:ext cx="2640487" cy="0"/>
            </a:xfrm>
            <a:prstGeom prst="line">
              <a:avLst/>
            </a:prstGeom>
            <a:ln w="19050"/>
          </p:spPr>
          <p:style>
            <a:lnRef idx="1">
              <a:schemeClr val="accent6"/>
            </a:lnRef>
            <a:fillRef idx="0">
              <a:schemeClr val="accent6"/>
            </a:fillRef>
            <a:effectRef idx="0">
              <a:schemeClr val="accent6"/>
            </a:effectRef>
            <a:fontRef idx="minor">
              <a:schemeClr val="tx1"/>
            </a:fontRef>
          </p:style>
        </p:cxnSp>
      </p:grpSp>
      <p:grpSp>
        <p:nvGrpSpPr>
          <p:cNvPr id="25" name="グループ化 24">
            <a:extLst>
              <a:ext uri="{FF2B5EF4-FFF2-40B4-BE49-F238E27FC236}">
                <a16:creationId xmlns:a16="http://schemas.microsoft.com/office/drawing/2014/main" id="{535851C5-82A5-96F4-5225-4CA6F875DB90}"/>
              </a:ext>
            </a:extLst>
          </p:cNvPr>
          <p:cNvGrpSpPr/>
          <p:nvPr/>
        </p:nvGrpSpPr>
        <p:grpSpPr>
          <a:xfrm>
            <a:off x="564261" y="4395603"/>
            <a:ext cx="5282726" cy="1926982"/>
            <a:chOff x="507464" y="4164096"/>
            <a:chExt cx="5282726" cy="1926982"/>
          </a:xfrm>
        </p:grpSpPr>
        <p:grpSp>
          <p:nvGrpSpPr>
            <p:cNvPr id="36" name="グループ化 35">
              <a:extLst>
                <a:ext uri="{FF2B5EF4-FFF2-40B4-BE49-F238E27FC236}">
                  <a16:creationId xmlns:a16="http://schemas.microsoft.com/office/drawing/2014/main" id="{9C2DE8CD-4D78-4EA4-4483-2C64CDBC5828}"/>
                </a:ext>
              </a:extLst>
            </p:cNvPr>
            <p:cNvGrpSpPr/>
            <p:nvPr/>
          </p:nvGrpSpPr>
          <p:grpSpPr>
            <a:xfrm>
              <a:off x="507464" y="4164096"/>
              <a:ext cx="5282726" cy="1926982"/>
              <a:chOff x="189471" y="3516070"/>
              <a:chExt cx="5282726" cy="1926982"/>
            </a:xfrm>
          </p:grpSpPr>
          <p:sp>
            <p:nvSpPr>
              <p:cNvPr id="12" name="コンテンツ プレースホルダー 2">
                <a:extLst>
                  <a:ext uri="{FF2B5EF4-FFF2-40B4-BE49-F238E27FC236}">
                    <a16:creationId xmlns:a16="http://schemas.microsoft.com/office/drawing/2014/main" id="{D3C09151-E913-293D-5FF9-CAEE77040ED2}"/>
                  </a:ext>
                </a:extLst>
              </p:cNvPr>
              <p:cNvSpPr txBox="1">
                <a:spLocks/>
              </p:cNvSpPr>
              <p:nvPr/>
            </p:nvSpPr>
            <p:spPr>
              <a:xfrm>
                <a:off x="189471" y="3516070"/>
                <a:ext cx="3012144" cy="58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通所型サービス</a:t>
                </a:r>
                <a:endParaRPr lang="en-US" altLang="ja-JP" sz="3200" dirty="0">
                  <a:latin typeface="UD デジタル 教科書体 NK-R" panose="02020400000000000000" pitchFamily="18" charset="-128"/>
                  <a:ea typeface="UD デジタル 教科書体 NK-R" panose="02020400000000000000" pitchFamily="18" charset="-128"/>
                </a:endParaRPr>
              </a:p>
            </p:txBody>
          </p:sp>
          <p:sp>
            <p:nvSpPr>
              <p:cNvPr id="13" name="コンテンツ プレースホルダー 2">
                <a:extLst>
                  <a:ext uri="{FF2B5EF4-FFF2-40B4-BE49-F238E27FC236}">
                    <a16:creationId xmlns:a16="http://schemas.microsoft.com/office/drawing/2014/main" id="{94583683-E8BD-0B9A-9C91-17160D08C10E}"/>
                  </a:ext>
                </a:extLst>
              </p:cNvPr>
              <p:cNvSpPr txBox="1">
                <a:spLocks/>
              </p:cNvSpPr>
              <p:nvPr/>
            </p:nvSpPr>
            <p:spPr>
              <a:xfrm>
                <a:off x="309977" y="4609318"/>
                <a:ext cx="5162220" cy="8337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1800" dirty="0">
                    <a:latin typeface="UD デジタル 教科書体 NK-R" panose="02020400000000000000" pitchFamily="18" charset="-128"/>
                    <a:ea typeface="UD デジタル 教科書体 NK-R" panose="02020400000000000000" pitchFamily="18" charset="-128"/>
                  </a:rPr>
                  <a:t>事業対象者・要支援１　　　</a:t>
                </a:r>
                <a:r>
                  <a:rPr lang="en-US" altLang="ja-JP" sz="1800" dirty="0">
                    <a:latin typeface="UD デジタル 教科書体 NK-R" panose="02020400000000000000" pitchFamily="18" charset="-128"/>
                    <a:ea typeface="UD デジタル 教科書体 NK-R" panose="02020400000000000000" pitchFamily="18" charset="-128"/>
                  </a:rPr>
                  <a:t>1,798</a:t>
                </a:r>
                <a:r>
                  <a:rPr lang="ja-JP" altLang="en-US" sz="1800" dirty="0">
                    <a:latin typeface="UD デジタル 教科書体 NK-R" panose="02020400000000000000" pitchFamily="18" charset="-128"/>
                    <a:ea typeface="UD デジタル 教科書体 NK-R" panose="02020400000000000000" pitchFamily="18" charset="-128"/>
                  </a:rPr>
                  <a:t>単位</a:t>
                </a:r>
                <a:endParaRPr lang="en-US" altLang="ja-JP" sz="18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1800" dirty="0">
                    <a:latin typeface="UD デジタル 教科書体 NK-R" panose="02020400000000000000" pitchFamily="18" charset="-128"/>
                    <a:ea typeface="UD デジタル 教科書体 NK-R" panose="02020400000000000000" pitchFamily="18" charset="-128"/>
                  </a:rPr>
                  <a:t>要支援２　　　　　　　　　　　　　　</a:t>
                </a:r>
                <a:r>
                  <a:rPr lang="en-US" altLang="ja-JP" sz="1800" dirty="0">
                    <a:latin typeface="UD デジタル 教科書体 NK-R" panose="02020400000000000000" pitchFamily="18" charset="-128"/>
                    <a:ea typeface="UD デジタル 教科書体 NK-R" panose="02020400000000000000" pitchFamily="18" charset="-128"/>
                  </a:rPr>
                  <a:t>3,621</a:t>
                </a:r>
                <a:r>
                  <a:rPr lang="ja-JP" altLang="en-US" sz="1800" dirty="0">
                    <a:latin typeface="UD デジタル 教科書体 NK-R" panose="02020400000000000000" pitchFamily="18" charset="-128"/>
                    <a:ea typeface="UD デジタル 教科書体 NK-R" panose="02020400000000000000" pitchFamily="18" charset="-128"/>
                  </a:rPr>
                  <a:t>単位</a:t>
                </a:r>
                <a:endParaRPr lang="en-US" altLang="ja-JP" sz="1800" dirty="0">
                  <a:latin typeface="UD デジタル 教科書体 NK-R" panose="02020400000000000000" pitchFamily="18" charset="-128"/>
                  <a:ea typeface="UD デジタル 教科書体 NK-R" panose="02020400000000000000" pitchFamily="18" charset="-128"/>
                </a:endParaRPr>
              </a:p>
            </p:txBody>
          </p:sp>
        </p:grpSp>
        <p:sp>
          <p:nvSpPr>
            <p:cNvPr id="4" name="コンテンツ プレースホルダー 2">
              <a:extLst>
                <a:ext uri="{FF2B5EF4-FFF2-40B4-BE49-F238E27FC236}">
                  <a16:creationId xmlns:a16="http://schemas.microsoft.com/office/drawing/2014/main" id="{876355F9-E2B0-5E16-7594-590BC57D273F}"/>
                </a:ext>
              </a:extLst>
            </p:cNvPr>
            <p:cNvSpPr txBox="1">
              <a:spLocks/>
            </p:cNvSpPr>
            <p:nvPr/>
          </p:nvSpPr>
          <p:spPr>
            <a:xfrm>
              <a:off x="507464" y="4750638"/>
              <a:ext cx="1677374" cy="58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ja-JP" sz="2400" dirty="0">
                  <a:latin typeface="UD デジタル 教科書体 NK-R" panose="02020400000000000000" pitchFamily="18" charset="-128"/>
                  <a:ea typeface="UD デジタル 教科書体 NK-R" panose="02020400000000000000" pitchFamily="18" charset="-128"/>
                </a:rPr>
                <a:t>1</a:t>
              </a:r>
              <a:r>
                <a:rPr lang="ja-JP" altLang="en-US" sz="2400" dirty="0">
                  <a:latin typeface="UD デジタル 教科書体 NK-R" panose="02020400000000000000" pitchFamily="18" charset="-128"/>
                  <a:ea typeface="UD デジタル 教科書体 NK-R" panose="02020400000000000000" pitchFamily="18" charset="-128"/>
                </a:rPr>
                <a:t>月当たり</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17" name="直線コネクタ 16">
              <a:extLst>
                <a:ext uri="{FF2B5EF4-FFF2-40B4-BE49-F238E27FC236}">
                  <a16:creationId xmlns:a16="http://schemas.microsoft.com/office/drawing/2014/main" id="{3A4B5400-ACC3-CD8E-2FF8-627533E3E405}"/>
                </a:ext>
              </a:extLst>
            </p:cNvPr>
            <p:cNvCxnSpPr>
              <a:cxnSpLocks/>
            </p:cNvCxnSpPr>
            <p:nvPr/>
          </p:nvCxnSpPr>
          <p:spPr>
            <a:xfrm>
              <a:off x="627970" y="4639764"/>
              <a:ext cx="2640487" cy="0"/>
            </a:xfrm>
            <a:prstGeom prst="line">
              <a:avLst/>
            </a:prstGeom>
            <a:ln w="19050"/>
          </p:spPr>
          <p:style>
            <a:lnRef idx="1">
              <a:schemeClr val="accent6"/>
            </a:lnRef>
            <a:fillRef idx="0">
              <a:schemeClr val="accent6"/>
            </a:fillRef>
            <a:effectRef idx="0">
              <a:schemeClr val="accent6"/>
            </a:effectRef>
            <a:fontRef idx="minor">
              <a:schemeClr val="tx1"/>
            </a:fontRef>
          </p:style>
        </p:cxnSp>
      </p:grpSp>
      <p:grpSp>
        <p:nvGrpSpPr>
          <p:cNvPr id="27" name="グループ化 26">
            <a:extLst>
              <a:ext uri="{FF2B5EF4-FFF2-40B4-BE49-F238E27FC236}">
                <a16:creationId xmlns:a16="http://schemas.microsoft.com/office/drawing/2014/main" id="{ACA94B43-BF5C-C962-F170-4E76985E3604}"/>
              </a:ext>
            </a:extLst>
          </p:cNvPr>
          <p:cNvGrpSpPr/>
          <p:nvPr/>
        </p:nvGrpSpPr>
        <p:grpSpPr>
          <a:xfrm>
            <a:off x="5366986" y="4358068"/>
            <a:ext cx="5642178" cy="2031606"/>
            <a:chOff x="5236654" y="4058153"/>
            <a:chExt cx="5642178" cy="2031606"/>
          </a:xfrm>
        </p:grpSpPr>
        <p:grpSp>
          <p:nvGrpSpPr>
            <p:cNvPr id="11" name="グループ化 10">
              <a:extLst>
                <a:ext uri="{FF2B5EF4-FFF2-40B4-BE49-F238E27FC236}">
                  <a16:creationId xmlns:a16="http://schemas.microsoft.com/office/drawing/2014/main" id="{35ABE791-40F6-B4C6-9512-7F7E41BE0EBB}"/>
                </a:ext>
              </a:extLst>
            </p:cNvPr>
            <p:cNvGrpSpPr/>
            <p:nvPr/>
          </p:nvGrpSpPr>
          <p:grpSpPr>
            <a:xfrm>
              <a:off x="5236654" y="4058153"/>
              <a:ext cx="5642178" cy="2031606"/>
              <a:chOff x="5236654" y="4058153"/>
              <a:chExt cx="5642178" cy="2031606"/>
            </a:xfrm>
          </p:grpSpPr>
          <p:sp>
            <p:nvSpPr>
              <p:cNvPr id="41" name="コンテンツ プレースホルダー 2">
                <a:extLst>
                  <a:ext uri="{FF2B5EF4-FFF2-40B4-BE49-F238E27FC236}">
                    <a16:creationId xmlns:a16="http://schemas.microsoft.com/office/drawing/2014/main" id="{09A999F0-EE89-9513-3378-0FAEACFA8D26}"/>
                  </a:ext>
                </a:extLst>
              </p:cNvPr>
              <p:cNvSpPr txBox="1">
                <a:spLocks/>
              </p:cNvSpPr>
              <p:nvPr/>
            </p:nvSpPr>
            <p:spPr>
              <a:xfrm>
                <a:off x="5291889" y="4058153"/>
                <a:ext cx="3012144" cy="58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通所型サービス</a:t>
                </a:r>
                <a:endParaRPr lang="en-US" altLang="ja-JP" sz="3200" dirty="0">
                  <a:latin typeface="UD デジタル 教科書体 NK-R" panose="02020400000000000000" pitchFamily="18" charset="-128"/>
                  <a:ea typeface="UD デジタル 教科書体 NK-R" panose="02020400000000000000" pitchFamily="18" charset="-128"/>
                </a:endParaRPr>
              </a:p>
            </p:txBody>
          </p:sp>
          <p:sp>
            <p:nvSpPr>
              <p:cNvPr id="42" name="コンテンツ プレースホルダー 2">
                <a:extLst>
                  <a:ext uri="{FF2B5EF4-FFF2-40B4-BE49-F238E27FC236}">
                    <a16:creationId xmlns:a16="http://schemas.microsoft.com/office/drawing/2014/main" id="{0C6C2FD1-A07E-7446-DD41-E54DFB76CFCD}"/>
                  </a:ext>
                </a:extLst>
              </p:cNvPr>
              <p:cNvSpPr txBox="1">
                <a:spLocks/>
              </p:cNvSpPr>
              <p:nvPr/>
            </p:nvSpPr>
            <p:spPr>
              <a:xfrm>
                <a:off x="5391878" y="5256025"/>
                <a:ext cx="1841926" cy="83373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事業対象・要支援１</a:t>
                </a:r>
                <a:endParaRPr lang="en-US" altLang="ja-JP" sz="1800" dirty="0">
                  <a:solidFill>
                    <a:srgbClr val="FF0000"/>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要支援</a:t>
                </a:r>
                <a:r>
                  <a:rPr lang="en-US" altLang="ja-JP" sz="1800" dirty="0">
                    <a:solidFill>
                      <a:srgbClr val="FF0000"/>
                    </a:solidFill>
                    <a:latin typeface="UD デジタル 教科書体 NK-R" panose="02020400000000000000" pitchFamily="18" charset="-128"/>
                    <a:ea typeface="UD デジタル 教科書体 NK-R" panose="02020400000000000000" pitchFamily="18" charset="-128"/>
                  </a:rPr>
                  <a:t>2</a:t>
                </a: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（週</a:t>
                </a:r>
                <a:r>
                  <a:rPr lang="en-US" altLang="ja-JP" sz="1800" dirty="0">
                    <a:solidFill>
                      <a:srgbClr val="FF0000"/>
                    </a:solidFill>
                    <a:latin typeface="UD デジタル 教科書体 NK-R" panose="02020400000000000000" pitchFamily="18" charset="-128"/>
                    <a:ea typeface="UD デジタル 教科書体 NK-R" panose="02020400000000000000" pitchFamily="18" charset="-128"/>
                  </a:rPr>
                  <a:t>1</a:t>
                </a: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回程度）</a:t>
                </a:r>
                <a:endParaRPr lang="en-US" altLang="ja-JP" sz="1800" dirty="0">
                  <a:solidFill>
                    <a:srgbClr val="FF0000"/>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要支援２（週</a:t>
                </a:r>
                <a:r>
                  <a:rPr lang="en-US" altLang="ja-JP" sz="1800" dirty="0">
                    <a:solidFill>
                      <a:srgbClr val="FF0000"/>
                    </a:solidFill>
                    <a:latin typeface="UD デジタル 教科書体 NK-R" panose="02020400000000000000" pitchFamily="18" charset="-128"/>
                    <a:ea typeface="UD デジタル 教科書体 NK-R" panose="02020400000000000000" pitchFamily="18" charset="-128"/>
                  </a:rPr>
                  <a:t>2</a:t>
                </a: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回程度）</a:t>
                </a:r>
                <a:endParaRPr lang="en-US" altLang="ja-JP" sz="18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2" name="コンテンツ プレースホルダー 2">
                <a:extLst>
                  <a:ext uri="{FF2B5EF4-FFF2-40B4-BE49-F238E27FC236}">
                    <a16:creationId xmlns:a16="http://schemas.microsoft.com/office/drawing/2014/main" id="{8BF55874-E08D-7E1D-C6F2-738E007024AE}"/>
                  </a:ext>
                </a:extLst>
              </p:cNvPr>
              <p:cNvSpPr txBox="1">
                <a:spLocks/>
              </p:cNvSpPr>
              <p:nvPr/>
            </p:nvSpPr>
            <p:spPr>
              <a:xfrm>
                <a:off x="5236654" y="4742055"/>
                <a:ext cx="1677374" cy="58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ja-JP" sz="2400" dirty="0">
                    <a:latin typeface="UD デジタル 教科書体 NK-R" panose="02020400000000000000" pitchFamily="18" charset="-128"/>
                    <a:ea typeface="UD デジタル 教科書体 NK-R" panose="02020400000000000000" pitchFamily="18" charset="-128"/>
                  </a:rPr>
                  <a:t>1</a:t>
                </a: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回</a:t>
                </a:r>
                <a:r>
                  <a:rPr lang="ja-JP" altLang="en-US" sz="2400" dirty="0">
                    <a:latin typeface="UD デジタル 教科書体 NK-R" panose="02020400000000000000" pitchFamily="18" charset="-128"/>
                    <a:ea typeface="UD デジタル 教科書体 NK-R" panose="02020400000000000000" pitchFamily="18" charset="-128"/>
                  </a:rPr>
                  <a:t>当たり</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7" name="コンテンツ プレースホルダー 2">
                <a:extLst>
                  <a:ext uri="{FF2B5EF4-FFF2-40B4-BE49-F238E27FC236}">
                    <a16:creationId xmlns:a16="http://schemas.microsoft.com/office/drawing/2014/main" id="{CE628D44-BC70-1CD4-5488-1703AA8133F8}"/>
                  </a:ext>
                </a:extLst>
              </p:cNvPr>
              <p:cNvSpPr txBox="1">
                <a:spLocks/>
              </p:cNvSpPr>
              <p:nvPr/>
            </p:nvSpPr>
            <p:spPr>
              <a:xfrm>
                <a:off x="8908842" y="4740580"/>
                <a:ext cx="1969990" cy="58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上限</a:t>
                </a:r>
                <a:endParaRPr lang="en-US" altLang="ja-JP" sz="2400" dirty="0">
                  <a:latin typeface="UD デジタル 教科書体 NK-R" panose="02020400000000000000" pitchFamily="18" charset="-128"/>
                  <a:ea typeface="UD デジタル 教科書体 NK-R" panose="02020400000000000000" pitchFamily="18" charset="-128"/>
                </a:endParaRPr>
              </a:p>
            </p:txBody>
          </p:sp>
        </p:grpSp>
        <p:cxnSp>
          <p:nvCxnSpPr>
            <p:cNvPr id="18" name="直線コネクタ 17">
              <a:extLst>
                <a:ext uri="{FF2B5EF4-FFF2-40B4-BE49-F238E27FC236}">
                  <a16:creationId xmlns:a16="http://schemas.microsoft.com/office/drawing/2014/main" id="{978E01AC-CDE6-E32A-71A8-1F298D55799F}"/>
                </a:ext>
              </a:extLst>
            </p:cNvPr>
            <p:cNvCxnSpPr>
              <a:cxnSpLocks/>
            </p:cNvCxnSpPr>
            <p:nvPr/>
          </p:nvCxnSpPr>
          <p:spPr>
            <a:xfrm>
              <a:off x="5400137" y="4542014"/>
              <a:ext cx="2640487"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20" name="コンテンツ プレースホルダー 2">
            <a:extLst>
              <a:ext uri="{FF2B5EF4-FFF2-40B4-BE49-F238E27FC236}">
                <a16:creationId xmlns:a16="http://schemas.microsoft.com/office/drawing/2014/main" id="{932AC36C-9915-DD46-BA4A-86B90BAEA911}"/>
              </a:ext>
            </a:extLst>
          </p:cNvPr>
          <p:cNvSpPr txBox="1">
            <a:spLocks/>
          </p:cNvSpPr>
          <p:nvPr/>
        </p:nvSpPr>
        <p:spPr>
          <a:xfrm>
            <a:off x="495273" y="806211"/>
            <a:ext cx="3822496" cy="9194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4800" dirty="0">
                <a:latin typeface="UD デジタル 教科書体 NK-R" panose="02020400000000000000" pitchFamily="18" charset="-128"/>
                <a:ea typeface="UD デジタル 教科書体 NK-R" panose="02020400000000000000" pitchFamily="18" charset="-128"/>
              </a:rPr>
              <a:t>従前相当</a:t>
            </a:r>
            <a:endParaRPr lang="en-US" altLang="ja-JP" sz="4800" dirty="0">
              <a:latin typeface="UD デジタル 教科書体 NK-R" panose="02020400000000000000" pitchFamily="18" charset="-128"/>
              <a:ea typeface="UD デジタル 教科書体 NK-R" panose="02020400000000000000" pitchFamily="18" charset="-128"/>
            </a:endParaRPr>
          </a:p>
        </p:txBody>
      </p:sp>
      <p:sp>
        <p:nvSpPr>
          <p:cNvPr id="15" name="コンテンツ プレースホルダー 2">
            <a:extLst>
              <a:ext uri="{FF2B5EF4-FFF2-40B4-BE49-F238E27FC236}">
                <a16:creationId xmlns:a16="http://schemas.microsoft.com/office/drawing/2014/main" id="{1741DF0D-8268-E4A7-D0C0-C2BE45B183EA}"/>
              </a:ext>
            </a:extLst>
          </p:cNvPr>
          <p:cNvSpPr txBox="1">
            <a:spLocks/>
          </p:cNvSpPr>
          <p:nvPr/>
        </p:nvSpPr>
        <p:spPr>
          <a:xfrm>
            <a:off x="9145803" y="5488851"/>
            <a:ext cx="1841926" cy="83373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事業対象・要支援１</a:t>
            </a:r>
            <a:endParaRPr lang="en-US" altLang="ja-JP" sz="1800" dirty="0">
              <a:solidFill>
                <a:srgbClr val="FF0000"/>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要支援</a:t>
            </a:r>
            <a:r>
              <a:rPr lang="en-US" altLang="ja-JP" sz="1800" dirty="0">
                <a:solidFill>
                  <a:srgbClr val="FF0000"/>
                </a:solidFill>
                <a:latin typeface="UD デジタル 教科書体 NK-R" panose="02020400000000000000" pitchFamily="18" charset="-128"/>
                <a:ea typeface="UD デジタル 教科書体 NK-R" panose="02020400000000000000" pitchFamily="18" charset="-128"/>
              </a:rPr>
              <a:t>2</a:t>
            </a: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（週</a:t>
            </a:r>
            <a:r>
              <a:rPr lang="en-US" altLang="ja-JP" sz="1800" dirty="0">
                <a:solidFill>
                  <a:srgbClr val="FF0000"/>
                </a:solidFill>
                <a:latin typeface="UD デジタル 教科書体 NK-R" panose="02020400000000000000" pitchFamily="18" charset="-128"/>
                <a:ea typeface="UD デジタル 教科書体 NK-R" panose="02020400000000000000" pitchFamily="18" charset="-128"/>
              </a:rPr>
              <a:t>1</a:t>
            </a: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回程度）</a:t>
            </a:r>
            <a:endParaRPr lang="en-US" altLang="ja-JP" sz="1800" dirty="0">
              <a:solidFill>
                <a:srgbClr val="FF0000"/>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要支援２（週</a:t>
            </a:r>
            <a:r>
              <a:rPr lang="en-US" altLang="ja-JP" sz="1800" dirty="0">
                <a:solidFill>
                  <a:srgbClr val="FF0000"/>
                </a:solidFill>
                <a:latin typeface="UD デジタル 教科書体 NK-R" panose="02020400000000000000" pitchFamily="18" charset="-128"/>
                <a:ea typeface="UD デジタル 教科書体 NK-R" panose="02020400000000000000" pitchFamily="18" charset="-128"/>
              </a:rPr>
              <a:t>2</a:t>
            </a: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回程度）</a:t>
            </a:r>
            <a:endParaRPr lang="en-US" altLang="ja-JP" sz="18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19" name="コンテンツ プレースホルダー 2">
            <a:extLst>
              <a:ext uri="{FF2B5EF4-FFF2-40B4-BE49-F238E27FC236}">
                <a16:creationId xmlns:a16="http://schemas.microsoft.com/office/drawing/2014/main" id="{21B1036B-E045-9A78-9726-DE0E90BD4B97}"/>
              </a:ext>
            </a:extLst>
          </p:cNvPr>
          <p:cNvSpPr txBox="1">
            <a:spLocks/>
          </p:cNvSpPr>
          <p:nvPr/>
        </p:nvSpPr>
        <p:spPr>
          <a:xfrm>
            <a:off x="7566230" y="5457860"/>
            <a:ext cx="1270849" cy="11748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436</a:t>
            </a:r>
            <a:r>
              <a:rPr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単位</a:t>
            </a:r>
            <a:endParaRPr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436</a:t>
            </a:r>
            <a:r>
              <a:rPr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単位</a:t>
            </a:r>
            <a:endParaRPr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４４７単位</a:t>
            </a:r>
            <a:endParaRPr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29" name="コンテンツ プレースホルダー 2">
            <a:extLst>
              <a:ext uri="{FF2B5EF4-FFF2-40B4-BE49-F238E27FC236}">
                <a16:creationId xmlns:a16="http://schemas.microsoft.com/office/drawing/2014/main" id="{F7021482-54A4-0E47-0B6A-E294ED656055}"/>
              </a:ext>
            </a:extLst>
          </p:cNvPr>
          <p:cNvSpPr txBox="1">
            <a:spLocks/>
          </p:cNvSpPr>
          <p:nvPr/>
        </p:nvSpPr>
        <p:spPr>
          <a:xfrm>
            <a:off x="10945120" y="5404272"/>
            <a:ext cx="1270849" cy="11748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1,798</a:t>
            </a:r>
            <a:r>
              <a:rPr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単位</a:t>
            </a:r>
            <a:endParaRPr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1,798</a:t>
            </a:r>
            <a:r>
              <a:rPr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単位</a:t>
            </a:r>
            <a:endParaRPr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3,621</a:t>
            </a:r>
            <a:r>
              <a:rPr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単位</a:t>
            </a:r>
            <a:endParaRPr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656241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a:extLst>
              <a:ext uri="{FF2B5EF4-FFF2-40B4-BE49-F238E27FC236}">
                <a16:creationId xmlns:a16="http://schemas.microsoft.com/office/drawing/2014/main" id="{08B14C1B-685D-8F8D-F489-8CA32E41FF78}"/>
              </a:ext>
            </a:extLst>
          </p:cNvPr>
          <p:cNvGrpSpPr/>
          <p:nvPr/>
        </p:nvGrpSpPr>
        <p:grpSpPr>
          <a:xfrm>
            <a:off x="0" y="47892"/>
            <a:ext cx="4446741" cy="479429"/>
            <a:chOff x="0" y="47892"/>
            <a:chExt cx="4446741" cy="479429"/>
          </a:xfrm>
        </p:grpSpPr>
        <p:sp>
          <p:nvSpPr>
            <p:cNvPr id="22" name="コンテンツ プレースホルダー 2">
              <a:extLst>
                <a:ext uri="{FF2B5EF4-FFF2-40B4-BE49-F238E27FC236}">
                  <a16:creationId xmlns:a16="http://schemas.microsoft.com/office/drawing/2014/main" id="{66650926-5DFA-5383-BB8B-706D62A341F9}"/>
                </a:ext>
              </a:extLst>
            </p:cNvPr>
            <p:cNvSpPr txBox="1">
              <a:spLocks/>
            </p:cNvSpPr>
            <p:nvPr/>
          </p:nvSpPr>
          <p:spPr>
            <a:xfrm>
              <a:off x="1" y="47892"/>
              <a:ext cx="4446740" cy="4794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２．令和７年</a:t>
              </a:r>
              <a:r>
                <a:rPr lang="en-US" altLang="ja-JP" sz="2400" dirty="0">
                  <a:latin typeface="UD デジタル 教科書体 NK-R" panose="02020400000000000000" pitchFamily="18" charset="-128"/>
                  <a:ea typeface="UD デジタル 教科書体 NK-R" panose="02020400000000000000" pitchFamily="18" charset="-128"/>
                </a:rPr>
                <a:t>4</a:t>
              </a:r>
              <a:r>
                <a:rPr lang="ja-JP" altLang="en-US" sz="2400" dirty="0">
                  <a:latin typeface="UD デジタル 教科書体 NK-R" panose="02020400000000000000" pitchFamily="18" charset="-128"/>
                  <a:ea typeface="UD デジタル 教科書体 NK-R" panose="02020400000000000000" pitchFamily="18" charset="-128"/>
                </a:rPr>
                <a:t>月１日からの変更点</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23" name="直線コネクタ 22">
              <a:extLst>
                <a:ext uri="{FF2B5EF4-FFF2-40B4-BE49-F238E27FC236}">
                  <a16:creationId xmlns:a16="http://schemas.microsoft.com/office/drawing/2014/main" id="{C31DE8F9-24C1-78AE-6604-5F42C421A0C7}"/>
                </a:ext>
              </a:extLst>
            </p:cNvPr>
            <p:cNvCxnSpPr>
              <a:cxnSpLocks/>
            </p:cNvCxnSpPr>
            <p:nvPr/>
          </p:nvCxnSpPr>
          <p:spPr>
            <a:xfrm>
              <a:off x="0" y="429195"/>
              <a:ext cx="4446741"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6" name="スライド番号プレースホルダー 5">
            <a:extLst>
              <a:ext uri="{FF2B5EF4-FFF2-40B4-BE49-F238E27FC236}">
                <a16:creationId xmlns:a16="http://schemas.microsoft.com/office/drawing/2014/main" id="{74901088-1757-95B2-C818-E46D77997BC1}"/>
              </a:ext>
            </a:extLst>
          </p:cNvPr>
          <p:cNvSpPr>
            <a:spLocks noGrp="1"/>
          </p:cNvSpPr>
          <p:nvPr>
            <p:ph type="sldNum" sz="quarter" idx="12"/>
          </p:nvPr>
        </p:nvSpPr>
        <p:spPr/>
        <p:txBody>
          <a:bodyPr/>
          <a:lstStyle/>
          <a:p>
            <a:fld id="{54695528-8602-40EC-ADB7-5785948D03CB}" type="slidenum">
              <a:rPr kumimoji="1" lang="ja-JP" altLang="en-US" smtClean="0"/>
              <a:t>8</a:t>
            </a:fld>
            <a:endParaRPr kumimoji="1" lang="ja-JP" altLang="en-US" dirty="0"/>
          </a:p>
        </p:txBody>
      </p:sp>
      <p:sp>
        <p:nvSpPr>
          <p:cNvPr id="30" name="二等辺三角形 29">
            <a:extLst>
              <a:ext uri="{FF2B5EF4-FFF2-40B4-BE49-F238E27FC236}">
                <a16:creationId xmlns:a16="http://schemas.microsoft.com/office/drawing/2014/main" id="{8C9EAAC5-788F-9ED8-51BF-D33561064CDD}"/>
              </a:ext>
            </a:extLst>
          </p:cNvPr>
          <p:cNvSpPr/>
          <p:nvPr/>
        </p:nvSpPr>
        <p:spPr>
          <a:xfrm rot="5400000">
            <a:off x="4531381" y="3876619"/>
            <a:ext cx="654908" cy="383060"/>
          </a:xfrm>
          <a:prstGeom prst="triangl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a:extLst>
              <a:ext uri="{FF2B5EF4-FFF2-40B4-BE49-F238E27FC236}">
                <a16:creationId xmlns:a16="http://schemas.microsoft.com/office/drawing/2014/main" id="{83914710-B9E3-2AAC-CB1F-0C38261DDFCB}"/>
              </a:ext>
            </a:extLst>
          </p:cNvPr>
          <p:cNvGrpSpPr/>
          <p:nvPr/>
        </p:nvGrpSpPr>
        <p:grpSpPr>
          <a:xfrm>
            <a:off x="564261" y="1986954"/>
            <a:ext cx="3831231" cy="1998317"/>
            <a:chOff x="507464" y="1423416"/>
            <a:chExt cx="3831231" cy="1998317"/>
          </a:xfrm>
        </p:grpSpPr>
        <p:grpSp>
          <p:nvGrpSpPr>
            <p:cNvPr id="35" name="グループ化 34">
              <a:extLst>
                <a:ext uri="{FF2B5EF4-FFF2-40B4-BE49-F238E27FC236}">
                  <a16:creationId xmlns:a16="http://schemas.microsoft.com/office/drawing/2014/main" id="{5B8157DF-95FE-5531-66DC-A926BAC03BD8}"/>
                </a:ext>
              </a:extLst>
            </p:cNvPr>
            <p:cNvGrpSpPr/>
            <p:nvPr/>
          </p:nvGrpSpPr>
          <p:grpSpPr>
            <a:xfrm>
              <a:off x="507464" y="1423416"/>
              <a:ext cx="3831231" cy="1998317"/>
              <a:chOff x="189471" y="1329406"/>
              <a:chExt cx="3831231" cy="1998317"/>
            </a:xfrm>
          </p:grpSpPr>
          <p:sp>
            <p:nvSpPr>
              <p:cNvPr id="9" name="コンテンツ プレースホルダー 2">
                <a:extLst>
                  <a:ext uri="{FF2B5EF4-FFF2-40B4-BE49-F238E27FC236}">
                    <a16:creationId xmlns:a16="http://schemas.microsoft.com/office/drawing/2014/main" id="{B900E61B-3231-396F-1B72-C3D1902328F4}"/>
                  </a:ext>
                </a:extLst>
              </p:cNvPr>
              <p:cNvSpPr txBox="1">
                <a:spLocks/>
              </p:cNvSpPr>
              <p:nvPr/>
            </p:nvSpPr>
            <p:spPr>
              <a:xfrm>
                <a:off x="189471" y="1329406"/>
                <a:ext cx="3012144" cy="58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訪問型サービス</a:t>
                </a:r>
                <a:endParaRPr lang="en-US" altLang="ja-JP" sz="3200" dirty="0">
                  <a:latin typeface="UD デジタル 教科書体 NK-R" panose="02020400000000000000" pitchFamily="18" charset="-128"/>
                  <a:ea typeface="UD デジタル 教科書体 NK-R" panose="02020400000000000000" pitchFamily="18" charset="-128"/>
                </a:endParaRPr>
              </a:p>
            </p:txBody>
          </p:sp>
          <p:sp>
            <p:nvSpPr>
              <p:cNvPr id="10" name="コンテンツ プレースホルダー 2">
                <a:extLst>
                  <a:ext uri="{FF2B5EF4-FFF2-40B4-BE49-F238E27FC236}">
                    <a16:creationId xmlns:a16="http://schemas.microsoft.com/office/drawing/2014/main" id="{B82A48D3-6E63-E3E1-5D40-EB877C54EFA5}"/>
                  </a:ext>
                </a:extLst>
              </p:cNvPr>
              <p:cNvSpPr txBox="1">
                <a:spLocks/>
              </p:cNvSpPr>
              <p:nvPr/>
            </p:nvSpPr>
            <p:spPr>
              <a:xfrm>
                <a:off x="390296" y="2469603"/>
                <a:ext cx="3630406" cy="8581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1800" dirty="0">
                    <a:latin typeface="UD デジタル 教科書体 NK-R" panose="02020400000000000000" pitchFamily="18" charset="-128"/>
                    <a:ea typeface="UD デジタル 教科書体 NK-R" panose="02020400000000000000" pitchFamily="18" charset="-128"/>
                  </a:rPr>
                  <a:t>週</a:t>
                </a:r>
                <a:r>
                  <a:rPr lang="en-US" altLang="ja-JP" sz="1800" dirty="0">
                    <a:latin typeface="UD デジタル 教科書体 NK-R" panose="02020400000000000000" pitchFamily="18" charset="-128"/>
                    <a:ea typeface="UD デジタル 教科書体 NK-R" panose="02020400000000000000" pitchFamily="18" charset="-128"/>
                  </a:rPr>
                  <a:t>1</a:t>
                </a:r>
                <a:r>
                  <a:rPr lang="ja-JP" altLang="en-US" sz="1800" dirty="0">
                    <a:latin typeface="UD デジタル 教科書体 NK-R" panose="02020400000000000000" pitchFamily="18" charset="-128"/>
                    <a:ea typeface="UD デジタル 教科書体 NK-R" panose="02020400000000000000" pitchFamily="18" charset="-128"/>
                  </a:rPr>
                  <a:t>回程度　　　　　　　　　</a:t>
                </a:r>
                <a:r>
                  <a:rPr lang="en-US" altLang="ja-JP" sz="1800" dirty="0">
                    <a:latin typeface="UD デジタル 教科書体 NK-R" panose="02020400000000000000" pitchFamily="18" charset="-128"/>
                    <a:ea typeface="UD デジタル 教科書体 NK-R" panose="02020400000000000000" pitchFamily="18" charset="-128"/>
                  </a:rPr>
                  <a:t>1,</a:t>
                </a:r>
                <a:r>
                  <a:rPr lang="ja-JP" altLang="en-US" sz="1800" dirty="0">
                    <a:latin typeface="UD デジタル 教科書体 NK-R" panose="02020400000000000000" pitchFamily="18" charset="-128"/>
                    <a:ea typeface="UD デジタル 教科書体 NK-R" panose="02020400000000000000" pitchFamily="18" charset="-128"/>
                  </a:rPr>
                  <a:t>０２４単位</a:t>
                </a:r>
                <a:endParaRPr lang="en-US" altLang="ja-JP" sz="18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1800" dirty="0">
                    <a:latin typeface="UD デジタル 教科書体 NK-R" panose="02020400000000000000" pitchFamily="18" charset="-128"/>
                    <a:ea typeface="UD デジタル 教科書体 NK-R" panose="02020400000000000000" pitchFamily="18" charset="-128"/>
                  </a:rPr>
                  <a:t>週</a:t>
                </a:r>
                <a:r>
                  <a:rPr lang="en-US" altLang="ja-JP" sz="1800" dirty="0">
                    <a:latin typeface="UD デジタル 教科書体 NK-R" panose="02020400000000000000" pitchFamily="18" charset="-128"/>
                    <a:ea typeface="UD デジタル 教科書体 NK-R" panose="02020400000000000000" pitchFamily="18" charset="-128"/>
                  </a:rPr>
                  <a:t>2</a:t>
                </a:r>
                <a:r>
                  <a:rPr lang="ja-JP" altLang="en-US" sz="1800" dirty="0">
                    <a:latin typeface="UD デジタル 教科書体 NK-R" panose="02020400000000000000" pitchFamily="18" charset="-128"/>
                    <a:ea typeface="UD デジタル 教科書体 NK-R" panose="02020400000000000000" pitchFamily="18" charset="-128"/>
                  </a:rPr>
                  <a:t>回程度　　　　　　　　　</a:t>
                </a:r>
                <a:r>
                  <a:rPr lang="en-US" altLang="ja-JP" sz="1800" dirty="0">
                    <a:latin typeface="UD デジタル 教科書体 NK-R" panose="02020400000000000000" pitchFamily="18" charset="-128"/>
                    <a:ea typeface="UD デジタル 教科書体 NK-R" panose="02020400000000000000" pitchFamily="18" charset="-128"/>
                  </a:rPr>
                  <a:t>2,</a:t>
                </a:r>
                <a:r>
                  <a:rPr lang="ja-JP" altLang="en-US" sz="1800" dirty="0">
                    <a:latin typeface="UD デジタル 教科書体 NK-R" panose="02020400000000000000" pitchFamily="18" charset="-128"/>
                    <a:ea typeface="UD デジタル 教科書体 NK-R" panose="02020400000000000000" pitchFamily="18" charset="-128"/>
                  </a:rPr>
                  <a:t>０４６単位</a:t>
                </a:r>
                <a:endParaRPr lang="en-US" altLang="ja-JP" sz="1800" dirty="0">
                  <a:latin typeface="UD デジタル 教科書体 NK-R" panose="02020400000000000000" pitchFamily="18" charset="-128"/>
                  <a:ea typeface="UD デジタル 教科書体 NK-R" panose="02020400000000000000" pitchFamily="18" charset="-128"/>
                </a:endParaRPr>
              </a:p>
            </p:txBody>
          </p:sp>
        </p:grpSp>
        <p:sp>
          <p:nvSpPr>
            <p:cNvPr id="3" name="コンテンツ プレースホルダー 2">
              <a:extLst>
                <a:ext uri="{FF2B5EF4-FFF2-40B4-BE49-F238E27FC236}">
                  <a16:creationId xmlns:a16="http://schemas.microsoft.com/office/drawing/2014/main" id="{D93D1966-69A0-E904-EEC2-901AD17A99F1}"/>
                </a:ext>
              </a:extLst>
            </p:cNvPr>
            <p:cNvSpPr txBox="1">
              <a:spLocks/>
            </p:cNvSpPr>
            <p:nvPr/>
          </p:nvSpPr>
          <p:spPr>
            <a:xfrm>
              <a:off x="507464" y="2081500"/>
              <a:ext cx="1677374" cy="58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ja-JP" sz="2400" dirty="0">
                  <a:latin typeface="UD デジタル 教科書体 NK-R" panose="02020400000000000000" pitchFamily="18" charset="-128"/>
                  <a:ea typeface="UD デジタル 教科書体 NK-R" panose="02020400000000000000" pitchFamily="18" charset="-128"/>
                </a:rPr>
                <a:t>1</a:t>
              </a:r>
              <a:r>
                <a:rPr lang="ja-JP" altLang="en-US" sz="2400" dirty="0">
                  <a:latin typeface="UD デジタル 教科書体 NK-R" panose="02020400000000000000" pitchFamily="18" charset="-128"/>
                  <a:ea typeface="UD デジタル 教科書体 NK-R" panose="02020400000000000000" pitchFamily="18" charset="-128"/>
                </a:rPr>
                <a:t>月当たり</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14" name="直線コネクタ 13">
              <a:extLst>
                <a:ext uri="{FF2B5EF4-FFF2-40B4-BE49-F238E27FC236}">
                  <a16:creationId xmlns:a16="http://schemas.microsoft.com/office/drawing/2014/main" id="{8FA42C80-7DF9-35AF-3C26-E9BE3E48D55B}"/>
                </a:ext>
              </a:extLst>
            </p:cNvPr>
            <p:cNvCxnSpPr>
              <a:cxnSpLocks/>
            </p:cNvCxnSpPr>
            <p:nvPr/>
          </p:nvCxnSpPr>
          <p:spPr>
            <a:xfrm>
              <a:off x="627970" y="1914852"/>
              <a:ext cx="2640487" cy="0"/>
            </a:xfrm>
            <a:prstGeom prst="line">
              <a:avLst/>
            </a:prstGeom>
            <a:ln w="19050"/>
          </p:spPr>
          <p:style>
            <a:lnRef idx="1">
              <a:schemeClr val="accent6"/>
            </a:lnRef>
            <a:fillRef idx="0">
              <a:schemeClr val="accent6"/>
            </a:fillRef>
            <a:effectRef idx="0">
              <a:schemeClr val="accent6"/>
            </a:effectRef>
            <a:fontRef idx="minor">
              <a:schemeClr val="tx1"/>
            </a:fontRef>
          </p:style>
        </p:cxnSp>
      </p:grpSp>
      <p:grpSp>
        <p:nvGrpSpPr>
          <p:cNvPr id="26" name="グループ化 25">
            <a:extLst>
              <a:ext uri="{FF2B5EF4-FFF2-40B4-BE49-F238E27FC236}">
                <a16:creationId xmlns:a16="http://schemas.microsoft.com/office/drawing/2014/main" id="{61885605-72BE-9524-EEA5-D19F49667929}"/>
              </a:ext>
            </a:extLst>
          </p:cNvPr>
          <p:cNvGrpSpPr/>
          <p:nvPr/>
        </p:nvGrpSpPr>
        <p:grpSpPr>
          <a:xfrm>
            <a:off x="5422221" y="1992655"/>
            <a:ext cx="6739945" cy="2010117"/>
            <a:chOff x="5291889" y="816918"/>
            <a:chExt cx="6739945" cy="2010117"/>
          </a:xfrm>
        </p:grpSpPr>
        <p:grpSp>
          <p:nvGrpSpPr>
            <p:cNvPr id="8" name="グループ化 7">
              <a:extLst>
                <a:ext uri="{FF2B5EF4-FFF2-40B4-BE49-F238E27FC236}">
                  <a16:creationId xmlns:a16="http://schemas.microsoft.com/office/drawing/2014/main" id="{6374D5BD-B9F3-DB1C-C947-10A8C38ABCD8}"/>
                </a:ext>
              </a:extLst>
            </p:cNvPr>
            <p:cNvGrpSpPr/>
            <p:nvPr/>
          </p:nvGrpSpPr>
          <p:grpSpPr>
            <a:xfrm>
              <a:off x="5291889" y="816918"/>
              <a:ext cx="6739945" cy="2010117"/>
              <a:chOff x="5291889" y="816918"/>
              <a:chExt cx="6739945" cy="2010117"/>
            </a:xfrm>
          </p:grpSpPr>
          <p:sp>
            <p:nvSpPr>
              <p:cNvPr id="38" name="コンテンツ プレースホルダー 2">
                <a:extLst>
                  <a:ext uri="{FF2B5EF4-FFF2-40B4-BE49-F238E27FC236}">
                    <a16:creationId xmlns:a16="http://schemas.microsoft.com/office/drawing/2014/main" id="{F853746B-0A67-F743-7B0B-3DB0B5FBD818}"/>
                  </a:ext>
                </a:extLst>
              </p:cNvPr>
              <p:cNvSpPr txBox="1">
                <a:spLocks/>
              </p:cNvSpPr>
              <p:nvPr/>
            </p:nvSpPr>
            <p:spPr>
              <a:xfrm>
                <a:off x="5291889" y="816918"/>
                <a:ext cx="3012144" cy="58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訪問型サービス</a:t>
                </a:r>
                <a:endParaRPr lang="en-US" altLang="ja-JP" sz="3200" dirty="0">
                  <a:latin typeface="UD デジタル 教科書体 NK-R" panose="02020400000000000000" pitchFamily="18" charset="-128"/>
                  <a:ea typeface="UD デジタル 教科書体 NK-R" panose="02020400000000000000" pitchFamily="18" charset="-128"/>
                </a:endParaRPr>
              </a:p>
            </p:txBody>
          </p:sp>
          <p:sp>
            <p:nvSpPr>
              <p:cNvPr id="39" name="コンテンツ プレースホルダー 2">
                <a:extLst>
                  <a:ext uri="{FF2B5EF4-FFF2-40B4-BE49-F238E27FC236}">
                    <a16:creationId xmlns:a16="http://schemas.microsoft.com/office/drawing/2014/main" id="{F70C014E-B7AD-AED7-861A-0AC6097BD3E3}"/>
                  </a:ext>
                </a:extLst>
              </p:cNvPr>
              <p:cNvSpPr txBox="1">
                <a:spLocks/>
              </p:cNvSpPr>
              <p:nvPr/>
            </p:nvSpPr>
            <p:spPr>
              <a:xfrm>
                <a:off x="5491867" y="1894100"/>
                <a:ext cx="3408166" cy="9329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ja-JP" sz="1800" dirty="0">
                    <a:latin typeface="UD デジタル 教科書体 NK-R" panose="02020400000000000000" pitchFamily="18" charset="-128"/>
                    <a:ea typeface="UD デジタル 教科書体 NK-R" panose="02020400000000000000" pitchFamily="18" charset="-128"/>
                  </a:rPr>
                  <a:t>20</a:t>
                </a:r>
                <a:r>
                  <a:rPr lang="ja-JP" altLang="en-US" sz="1800" dirty="0">
                    <a:latin typeface="UD デジタル 教科書体 NK-R" panose="02020400000000000000" pitchFamily="18" charset="-128"/>
                    <a:ea typeface="UD デジタル 教科書体 NK-R" panose="02020400000000000000" pitchFamily="18" charset="-128"/>
                  </a:rPr>
                  <a:t>分以上</a:t>
                </a:r>
                <a:r>
                  <a:rPr lang="en-US" altLang="ja-JP" sz="1800" dirty="0">
                    <a:latin typeface="UD デジタル 教科書体 NK-R" panose="02020400000000000000" pitchFamily="18" charset="-128"/>
                    <a:ea typeface="UD デジタル 教科書体 NK-R" panose="02020400000000000000" pitchFamily="18" charset="-128"/>
                  </a:rPr>
                  <a:t>45</a:t>
                </a:r>
                <a:r>
                  <a:rPr lang="ja-JP" altLang="en-US" sz="1800" dirty="0">
                    <a:latin typeface="UD デジタル 教科書体 NK-R" panose="02020400000000000000" pitchFamily="18" charset="-128"/>
                    <a:ea typeface="UD デジタル 教科書体 NK-R" panose="02020400000000000000" pitchFamily="18" charset="-128"/>
                  </a:rPr>
                  <a:t>分未満　</a:t>
                </a:r>
                <a:r>
                  <a:rPr lang="ja-JP" altLang="en-US" sz="1800" dirty="0">
                    <a:solidFill>
                      <a:srgbClr val="E97132"/>
                    </a:solidFill>
                    <a:latin typeface="UD デジタル 教科書体 NK-R" panose="02020400000000000000" pitchFamily="18" charset="-128"/>
                    <a:ea typeface="UD デジタル 教科書体 NK-R" panose="02020400000000000000" pitchFamily="18" charset="-128"/>
                  </a:rPr>
                  <a:t>　１７９</a:t>
                </a:r>
                <a:r>
                  <a:rPr lang="ja-JP" altLang="en-US" sz="1800" dirty="0">
                    <a:latin typeface="UD デジタル 教科書体 NK-R" panose="02020400000000000000" pitchFamily="18" charset="-128"/>
                    <a:ea typeface="UD デジタル 教科書体 NK-R" panose="02020400000000000000" pitchFamily="18" charset="-128"/>
                  </a:rPr>
                  <a:t>単位</a:t>
                </a:r>
                <a:endParaRPr lang="en-US" altLang="ja-JP" sz="18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en-US" altLang="ja-JP" sz="1800" dirty="0">
                    <a:latin typeface="UD デジタル 教科書体 NK-R" panose="02020400000000000000" pitchFamily="18" charset="-128"/>
                    <a:ea typeface="UD デジタル 教科書体 NK-R" panose="02020400000000000000" pitchFamily="18" charset="-128"/>
                  </a:rPr>
                  <a:t>45</a:t>
                </a:r>
                <a:r>
                  <a:rPr lang="ja-JP" altLang="en-US" sz="1800" dirty="0">
                    <a:latin typeface="UD デジタル 教科書体 NK-R" panose="02020400000000000000" pitchFamily="18" charset="-128"/>
                    <a:ea typeface="UD デジタル 教科書体 NK-R" panose="02020400000000000000" pitchFamily="18" charset="-128"/>
                  </a:rPr>
                  <a:t>分以上　　　　　　　　　　 </a:t>
                </a:r>
                <a:r>
                  <a:rPr lang="en-US" altLang="ja-JP" sz="1800" dirty="0">
                    <a:solidFill>
                      <a:srgbClr val="E97132"/>
                    </a:solidFill>
                    <a:latin typeface="UD デジタル 教科書体 NK-R" panose="02020400000000000000" pitchFamily="18" charset="-128"/>
                    <a:ea typeface="UD デジタル 教科書体 NK-R" panose="02020400000000000000" pitchFamily="18" charset="-128"/>
                  </a:rPr>
                  <a:t>220</a:t>
                </a:r>
                <a:r>
                  <a:rPr lang="ja-JP" altLang="en-US" sz="1800" dirty="0">
                    <a:latin typeface="UD デジタル 教科書体 NK-R" panose="02020400000000000000" pitchFamily="18" charset="-128"/>
                    <a:ea typeface="UD デジタル 教科書体 NK-R" panose="02020400000000000000" pitchFamily="18" charset="-128"/>
                  </a:rPr>
                  <a:t>単位</a:t>
                </a:r>
                <a:endParaRPr lang="en-US" altLang="ja-JP" sz="1800" dirty="0">
                  <a:latin typeface="UD デジタル 教科書体 NK-R" panose="02020400000000000000" pitchFamily="18" charset="-128"/>
                  <a:ea typeface="UD デジタル 教科書体 NK-R" panose="02020400000000000000" pitchFamily="18" charset="-128"/>
                </a:endParaRPr>
              </a:p>
            </p:txBody>
          </p:sp>
          <p:sp>
            <p:nvSpPr>
              <p:cNvPr id="43" name="コンテンツ プレースホルダー 2">
                <a:extLst>
                  <a:ext uri="{FF2B5EF4-FFF2-40B4-BE49-F238E27FC236}">
                    <a16:creationId xmlns:a16="http://schemas.microsoft.com/office/drawing/2014/main" id="{AB67E768-02DD-8D4A-8D64-26CB0192BAB8}"/>
                  </a:ext>
                </a:extLst>
              </p:cNvPr>
              <p:cNvSpPr txBox="1">
                <a:spLocks/>
              </p:cNvSpPr>
              <p:nvPr/>
            </p:nvSpPr>
            <p:spPr>
              <a:xfrm>
                <a:off x="9100011" y="1873210"/>
                <a:ext cx="2931823" cy="9052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1800" dirty="0">
                    <a:latin typeface="UD デジタル 教科書体 NK-R" panose="02020400000000000000" pitchFamily="18" charset="-128"/>
                    <a:ea typeface="UD デジタル 教科書体 NK-R" panose="02020400000000000000" pitchFamily="18" charset="-128"/>
                  </a:rPr>
                  <a:t>週</a:t>
                </a:r>
                <a:r>
                  <a:rPr lang="en-US" altLang="ja-JP" sz="1800" dirty="0">
                    <a:latin typeface="UD デジタル 教科書体 NK-R" panose="02020400000000000000" pitchFamily="18" charset="-128"/>
                    <a:ea typeface="UD デジタル 教科書体 NK-R" panose="02020400000000000000" pitchFamily="18" charset="-128"/>
                  </a:rPr>
                  <a:t>1</a:t>
                </a:r>
                <a:r>
                  <a:rPr lang="ja-JP" altLang="en-US" sz="1800" dirty="0">
                    <a:latin typeface="UD デジタル 教科書体 NK-R" panose="02020400000000000000" pitchFamily="18" charset="-128"/>
                    <a:ea typeface="UD デジタル 教科書体 NK-R" panose="02020400000000000000" pitchFamily="18" charset="-128"/>
                  </a:rPr>
                  <a:t>回程度　　　　</a:t>
                </a:r>
                <a:r>
                  <a:rPr lang="en-US" altLang="ja-JP" sz="1800" dirty="0">
                    <a:solidFill>
                      <a:srgbClr val="E97132"/>
                    </a:solidFill>
                    <a:latin typeface="UD デジタル 教科書体 NK-R" panose="02020400000000000000" pitchFamily="18" charset="-128"/>
                    <a:ea typeface="UD デジタル 教科書体 NK-R" panose="02020400000000000000" pitchFamily="18" charset="-128"/>
                  </a:rPr>
                  <a:t>1,</a:t>
                </a:r>
                <a:r>
                  <a:rPr lang="ja-JP" altLang="en-US" sz="1800" dirty="0">
                    <a:solidFill>
                      <a:srgbClr val="E97132"/>
                    </a:solidFill>
                    <a:latin typeface="UD デジタル 教科書体 NK-R" panose="02020400000000000000" pitchFamily="18" charset="-128"/>
                    <a:ea typeface="UD デジタル 教科書体 NK-R" panose="02020400000000000000" pitchFamily="18" charset="-128"/>
                  </a:rPr>
                  <a:t>０２４</a:t>
                </a:r>
                <a:r>
                  <a:rPr lang="ja-JP" altLang="en-US" sz="1800" dirty="0">
                    <a:latin typeface="UD デジタル 教科書体 NK-R" panose="02020400000000000000" pitchFamily="18" charset="-128"/>
                    <a:ea typeface="UD デジタル 教科書体 NK-R" panose="02020400000000000000" pitchFamily="18" charset="-128"/>
                  </a:rPr>
                  <a:t>単位</a:t>
                </a:r>
                <a:endParaRPr lang="en-US" altLang="ja-JP" sz="18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1800" dirty="0">
                    <a:latin typeface="UD デジタル 教科書体 NK-R" panose="02020400000000000000" pitchFamily="18" charset="-128"/>
                    <a:ea typeface="UD デジタル 教科書体 NK-R" panose="02020400000000000000" pitchFamily="18" charset="-128"/>
                  </a:rPr>
                  <a:t>週</a:t>
                </a:r>
                <a:r>
                  <a:rPr lang="en-US" altLang="ja-JP" sz="1800" dirty="0">
                    <a:latin typeface="UD デジタル 教科書体 NK-R" panose="02020400000000000000" pitchFamily="18" charset="-128"/>
                    <a:ea typeface="UD デジタル 教科書体 NK-R" panose="02020400000000000000" pitchFamily="18" charset="-128"/>
                  </a:rPr>
                  <a:t>2</a:t>
                </a:r>
                <a:r>
                  <a:rPr lang="ja-JP" altLang="en-US" sz="1800" dirty="0">
                    <a:latin typeface="UD デジタル 教科書体 NK-R" panose="02020400000000000000" pitchFamily="18" charset="-128"/>
                    <a:ea typeface="UD デジタル 教科書体 NK-R" panose="02020400000000000000" pitchFamily="18" charset="-128"/>
                  </a:rPr>
                  <a:t>回程度　　　　</a:t>
                </a:r>
                <a:r>
                  <a:rPr lang="en-US" altLang="ja-JP" sz="1800" dirty="0">
                    <a:solidFill>
                      <a:srgbClr val="E97132"/>
                    </a:solidFill>
                    <a:latin typeface="UD デジタル 教科書体 NK-R" panose="02020400000000000000" pitchFamily="18" charset="-128"/>
                    <a:ea typeface="UD デジタル 教科書体 NK-R" panose="02020400000000000000" pitchFamily="18" charset="-128"/>
                  </a:rPr>
                  <a:t>2,</a:t>
                </a:r>
                <a:r>
                  <a:rPr lang="ja-JP" altLang="en-US" sz="1800" dirty="0">
                    <a:solidFill>
                      <a:srgbClr val="E97132"/>
                    </a:solidFill>
                    <a:latin typeface="UD デジタル 教科書体 NK-R" panose="02020400000000000000" pitchFamily="18" charset="-128"/>
                    <a:ea typeface="UD デジタル 教科書体 NK-R" panose="02020400000000000000" pitchFamily="18" charset="-128"/>
                  </a:rPr>
                  <a:t>０４６</a:t>
                </a:r>
                <a:r>
                  <a:rPr lang="ja-JP" altLang="en-US" sz="1800" dirty="0">
                    <a:latin typeface="UD デジタル 教科書体 NK-R" panose="02020400000000000000" pitchFamily="18" charset="-128"/>
                    <a:ea typeface="UD デジタル 教科書体 NK-R" panose="02020400000000000000" pitchFamily="18" charset="-128"/>
                  </a:rPr>
                  <a:t>単位</a:t>
                </a:r>
                <a:endParaRPr lang="en-US" altLang="ja-JP" sz="1800" dirty="0">
                  <a:latin typeface="UD デジタル 教科書体 NK-R" panose="02020400000000000000" pitchFamily="18" charset="-128"/>
                  <a:ea typeface="UD デジタル 教科書体 NK-R" panose="02020400000000000000" pitchFamily="18" charset="-128"/>
                </a:endParaRPr>
              </a:p>
            </p:txBody>
          </p:sp>
          <p:sp>
            <p:nvSpPr>
              <p:cNvPr id="44" name="コンテンツ プレースホルダー 2">
                <a:extLst>
                  <a:ext uri="{FF2B5EF4-FFF2-40B4-BE49-F238E27FC236}">
                    <a16:creationId xmlns:a16="http://schemas.microsoft.com/office/drawing/2014/main" id="{4C4EFA4C-3FFC-2008-08BC-AE3EC303329B}"/>
                  </a:ext>
                </a:extLst>
              </p:cNvPr>
              <p:cNvSpPr txBox="1">
                <a:spLocks/>
              </p:cNvSpPr>
              <p:nvPr/>
            </p:nvSpPr>
            <p:spPr>
              <a:xfrm>
                <a:off x="5291889" y="1440083"/>
                <a:ext cx="1625104" cy="58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ja-JP" sz="2400" dirty="0">
                    <a:latin typeface="UD デジタル 教科書体 NK-R" panose="02020400000000000000" pitchFamily="18" charset="-128"/>
                    <a:ea typeface="UD デジタル 教科書体 NK-R" panose="02020400000000000000" pitchFamily="18" charset="-128"/>
                  </a:rPr>
                  <a:t>1</a:t>
                </a: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回</a:t>
                </a:r>
                <a:r>
                  <a:rPr lang="ja-JP" altLang="en-US" sz="2400" dirty="0">
                    <a:latin typeface="UD デジタル 教科書体 NK-R" panose="02020400000000000000" pitchFamily="18" charset="-128"/>
                    <a:ea typeface="UD デジタル 教科書体 NK-R" panose="02020400000000000000" pitchFamily="18" charset="-128"/>
                  </a:rPr>
                  <a:t>当たり</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45" name="コンテンツ プレースホルダー 2">
                <a:extLst>
                  <a:ext uri="{FF2B5EF4-FFF2-40B4-BE49-F238E27FC236}">
                    <a16:creationId xmlns:a16="http://schemas.microsoft.com/office/drawing/2014/main" id="{0EF93E81-869E-9762-1DEC-1323D572326E}"/>
                  </a:ext>
                </a:extLst>
              </p:cNvPr>
              <p:cNvSpPr txBox="1">
                <a:spLocks/>
              </p:cNvSpPr>
              <p:nvPr/>
            </p:nvSpPr>
            <p:spPr>
              <a:xfrm>
                <a:off x="8913659" y="1403460"/>
                <a:ext cx="1969990" cy="58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上限</a:t>
                </a:r>
                <a:endParaRPr lang="en-US" altLang="ja-JP" sz="2400" dirty="0">
                  <a:latin typeface="UD デジタル 教科書体 NK-R" panose="02020400000000000000" pitchFamily="18" charset="-128"/>
                  <a:ea typeface="UD デジタル 教科書体 NK-R" panose="02020400000000000000" pitchFamily="18" charset="-128"/>
                </a:endParaRPr>
              </a:p>
            </p:txBody>
          </p:sp>
        </p:grpSp>
        <p:cxnSp>
          <p:nvCxnSpPr>
            <p:cNvPr id="16" name="直線コネクタ 15">
              <a:extLst>
                <a:ext uri="{FF2B5EF4-FFF2-40B4-BE49-F238E27FC236}">
                  <a16:creationId xmlns:a16="http://schemas.microsoft.com/office/drawing/2014/main" id="{11589BE8-EE99-E7D2-15E7-04E581FC7899}"/>
                </a:ext>
              </a:extLst>
            </p:cNvPr>
            <p:cNvCxnSpPr>
              <a:cxnSpLocks/>
            </p:cNvCxnSpPr>
            <p:nvPr/>
          </p:nvCxnSpPr>
          <p:spPr>
            <a:xfrm>
              <a:off x="5387945" y="1317230"/>
              <a:ext cx="2640487" cy="0"/>
            </a:xfrm>
            <a:prstGeom prst="line">
              <a:avLst/>
            </a:prstGeom>
            <a:ln w="19050"/>
          </p:spPr>
          <p:style>
            <a:lnRef idx="1">
              <a:schemeClr val="accent6"/>
            </a:lnRef>
            <a:fillRef idx="0">
              <a:schemeClr val="accent6"/>
            </a:fillRef>
            <a:effectRef idx="0">
              <a:schemeClr val="accent6"/>
            </a:effectRef>
            <a:fontRef idx="minor">
              <a:schemeClr val="tx1"/>
            </a:fontRef>
          </p:style>
        </p:cxnSp>
      </p:grpSp>
      <p:grpSp>
        <p:nvGrpSpPr>
          <p:cNvPr id="25" name="グループ化 24">
            <a:extLst>
              <a:ext uri="{FF2B5EF4-FFF2-40B4-BE49-F238E27FC236}">
                <a16:creationId xmlns:a16="http://schemas.microsoft.com/office/drawing/2014/main" id="{535851C5-82A5-96F4-5225-4CA6F875DB90}"/>
              </a:ext>
            </a:extLst>
          </p:cNvPr>
          <p:cNvGrpSpPr/>
          <p:nvPr/>
        </p:nvGrpSpPr>
        <p:grpSpPr>
          <a:xfrm>
            <a:off x="564261" y="4308568"/>
            <a:ext cx="4103044" cy="1926982"/>
            <a:chOff x="507464" y="4164096"/>
            <a:chExt cx="4103044" cy="1926982"/>
          </a:xfrm>
        </p:grpSpPr>
        <p:grpSp>
          <p:nvGrpSpPr>
            <p:cNvPr id="36" name="グループ化 35">
              <a:extLst>
                <a:ext uri="{FF2B5EF4-FFF2-40B4-BE49-F238E27FC236}">
                  <a16:creationId xmlns:a16="http://schemas.microsoft.com/office/drawing/2014/main" id="{9C2DE8CD-4D78-4EA4-4483-2C64CDBC5828}"/>
                </a:ext>
              </a:extLst>
            </p:cNvPr>
            <p:cNvGrpSpPr/>
            <p:nvPr/>
          </p:nvGrpSpPr>
          <p:grpSpPr>
            <a:xfrm>
              <a:off x="507464" y="4164096"/>
              <a:ext cx="4103044" cy="1926982"/>
              <a:chOff x="189471" y="3516070"/>
              <a:chExt cx="4103044" cy="1926982"/>
            </a:xfrm>
          </p:grpSpPr>
          <p:sp>
            <p:nvSpPr>
              <p:cNvPr id="12" name="コンテンツ プレースホルダー 2">
                <a:extLst>
                  <a:ext uri="{FF2B5EF4-FFF2-40B4-BE49-F238E27FC236}">
                    <a16:creationId xmlns:a16="http://schemas.microsoft.com/office/drawing/2014/main" id="{D3C09151-E913-293D-5FF9-CAEE77040ED2}"/>
                  </a:ext>
                </a:extLst>
              </p:cNvPr>
              <p:cNvSpPr txBox="1">
                <a:spLocks/>
              </p:cNvSpPr>
              <p:nvPr/>
            </p:nvSpPr>
            <p:spPr>
              <a:xfrm>
                <a:off x="189471" y="3516070"/>
                <a:ext cx="3012144" cy="58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通所型サービス</a:t>
                </a:r>
                <a:endParaRPr lang="en-US" altLang="ja-JP" sz="3200" dirty="0">
                  <a:latin typeface="UD デジタル 教科書体 NK-R" panose="02020400000000000000" pitchFamily="18" charset="-128"/>
                  <a:ea typeface="UD デジタル 教科書体 NK-R" panose="02020400000000000000" pitchFamily="18" charset="-128"/>
                </a:endParaRPr>
              </a:p>
            </p:txBody>
          </p:sp>
          <p:sp>
            <p:nvSpPr>
              <p:cNvPr id="13" name="コンテンツ プレースホルダー 2">
                <a:extLst>
                  <a:ext uri="{FF2B5EF4-FFF2-40B4-BE49-F238E27FC236}">
                    <a16:creationId xmlns:a16="http://schemas.microsoft.com/office/drawing/2014/main" id="{94583683-E8BD-0B9A-9C91-17160D08C10E}"/>
                  </a:ext>
                </a:extLst>
              </p:cNvPr>
              <p:cNvSpPr txBox="1">
                <a:spLocks/>
              </p:cNvSpPr>
              <p:nvPr/>
            </p:nvSpPr>
            <p:spPr>
              <a:xfrm>
                <a:off x="309977" y="4609318"/>
                <a:ext cx="3982538" cy="8337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1800" dirty="0">
                    <a:latin typeface="UD デジタル 教科書体 NK-R" panose="02020400000000000000" pitchFamily="18" charset="-128"/>
                    <a:ea typeface="UD デジタル 教科書体 NK-R" panose="02020400000000000000" pitchFamily="18" charset="-128"/>
                  </a:rPr>
                  <a:t>事業対象者・要支援１　　　</a:t>
                </a:r>
                <a:r>
                  <a:rPr lang="en-US" altLang="ja-JP" sz="1800" dirty="0">
                    <a:latin typeface="UD デジタル 教科書体 NK-R" panose="02020400000000000000" pitchFamily="18" charset="-128"/>
                    <a:ea typeface="UD デジタル 教科書体 NK-R" panose="02020400000000000000" pitchFamily="18" charset="-128"/>
                  </a:rPr>
                  <a:t>1,</a:t>
                </a:r>
                <a:r>
                  <a:rPr lang="ja-JP" altLang="en-US" sz="1800" dirty="0">
                    <a:latin typeface="UD デジタル 教科書体 NK-R" panose="02020400000000000000" pitchFamily="18" charset="-128"/>
                    <a:ea typeface="UD デジタル 教科書体 NK-R" panose="02020400000000000000" pitchFamily="18" charset="-128"/>
                  </a:rPr>
                  <a:t>３７３単位</a:t>
                </a:r>
                <a:endParaRPr lang="en-US" altLang="ja-JP" sz="18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1800" dirty="0">
                    <a:latin typeface="UD デジタル 教科書体 NK-R" panose="02020400000000000000" pitchFamily="18" charset="-128"/>
                    <a:ea typeface="UD デジタル 教科書体 NK-R" panose="02020400000000000000" pitchFamily="18" charset="-128"/>
                  </a:rPr>
                  <a:t>要支援２　　　　　　　　　　　　　　２</a:t>
                </a:r>
                <a:r>
                  <a:rPr lang="en-US" altLang="ja-JP" sz="1800" dirty="0">
                    <a:latin typeface="UD デジタル 教科書体 NK-R" panose="02020400000000000000" pitchFamily="18" charset="-128"/>
                    <a:ea typeface="UD デジタル 教科書体 NK-R" panose="02020400000000000000" pitchFamily="18" charset="-128"/>
                  </a:rPr>
                  <a:t>,</a:t>
                </a:r>
                <a:r>
                  <a:rPr lang="ja-JP" altLang="en-US" sz="1800" dirty="0">
                    <a:latin typeface="UD デジタル 教科書体 NK-R" panose="02020400000000000000" pitchFamily="18" charset="-128"/>
                    <a:ea typeface="UD デジタル 教科書体 NK-R" panose="02020400000000000000" pitchFamily="18" charset="-128"/>
                  </a:rPr>
                  <a:t>７６７単位</a:t>
                </a:r>
                <a:endParaRPr lang="en-US" altLang="ja-JP" sz="1800" dirty="0">
                  <a:latin typeface="UD デジタル 教科書体 NK-R" panose="02020400000000000000" pitchFamily="18" charset="-128"/>
                  <a:ea typeface="UD デジタル 教科書体 NK-R" panose="02020400000000000000" pitchFamily="18" charset="-128"/>
                </a:endParaRPr>
              </a:p>
            </p:txBody>
          </p:sp>
        </p:grpSp>
        <p:sp>
          <p:nvSpPr>
            <p:cNvPr id="4" name="コンテンツ プレースホルダー 2">
              <a:extLst>
                <a:ext uri="{FF2B5EF4-FFF2-40B4-BE49-F238E27FC236}">
                  <a16:creationId xmlns:a16="http://schemas.microsoft.com/office/drawing/2014/main" id="{876355F9-E2B0-5E16-7594-590BC57D273F}"/>
                </a:ext>
              </a:extLst>
            </p:cNvPr>
            <p:cNvSpPr txBox="1">
              <a:spLocks/>
            </p:cNvSpPr>
            <p:nvPr/>
          </p:nvSpPr>
          <p:spPr>
            <a:xfrm>
              <a:off x="507464" y="4750638"/>
              <a:ext cx="1677374" cy="58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ja-JP" sz="2400" dirty="0">
                  <a:latin typeface="UD デジタル 教科書体 NK-R" panose="02020400000000000000" pitchFamily="18" charset="-128"/>
                  <a:ea typeface="UD デジタル 教科書体 NK-R" panose="02020400000000000000" pitchFamily="18" charset="-128"/>
                </a:rPr>
                <a:t>1</a:t>
              </a:r>
              <a:r>
                <a:rPr lang="ja-JP" altLang="en-US" sz="2400" dirty="0">
                  <a:latin typeface="UD デジタル 教科書体 NK-R" panose="02020400000000000000" pitchFamily="18" charset="-128"/>
                  <a:ea typeface="UD デジタル 教科書体 NK-R" panose="02020400000000000000" pitchFamily="18" charset="-128"/>
                </a:rPr>
                <a:t>月当たり</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17" name="直線コネクタ 16">
              <a:extLst>
                <a:ext uri="{FF2B5EF4-FFF2-40B4-BE49-F238E27FC236}">
                  <a16:creationId xmlns:a16="http://schemas.microsoft.com/office/drawing/2014/main" id="{3A4B5400-ACC3-CD8E-2FF8-627533E3E405}"/>
                </a:ext>
              </a:extLst>
            </p:cNvPr>
            <p:cNvCxnSpPr>
              <a:cxnSpLocks/>
            </p:cNvCxnSpPr>
            <p:nvPr/>
          </p:nvCxnSpPr>
          <p:spPr>
            <a:xfrm>
              <a:off x="627970" y="4639764"/>
              <a:ext cx="2640487" cy="0"/>
            </a:xfrm>
            <a:prstGeom prst="line">
              <a:avLst/>
            </a:prstGeom>
            <a:ln w="19050"/>
          </p:spPr>
          <p:style>
            <a:lnRef idx="1">
              <a:schemeClr val="accent6"/>
            </a:lnRef>
            <a:fillRef idx="0">
              <a:schemeClr val="accent6"/>
            </a:fillRef>
            <a:effectRef idx="0">
              <a:schemeClr val="accent6"/>
            </a:effectRef>
            <a:fontRef idx="minor">
              <a:schemeClr val="tx1"/>
            </a:fontRef>
          </p:style>
        </p:cxnSp>
      </p:grpSp>
      <p:grpSp>
        <p:nvGrpSpPr>
          <p:cNvPr id="27" name="グループ化 26">
            <a:extLst>
              <a:ext uri="{FF2B5EF4-FFF2-40B4-BE49-F238E27FC236}">
                <a16:creationId xmlns:a16="http://schemas.microsoft.com/office/drawing/2014/main" id="{ACA94B43-BF5C-C962-F170-4E76985E3604}"/>
              </a:ext>
            </a:extLst>
          </p:cNvPr>
          <p:cNvGrpSpPr/>
          <p:nvPr/>
        </p:nvGrpSpPr>
        <p:grpSpPr>
          <a:xfrm>
            <a:off x="5369950" y="4308568"/>
            <a:ext cx="5642178" cy="1270444"/>
            <a:chOff x="5236654" y="4058153"/>
            <a:chExt cx="5642178" cy="1270444"/>
          </a:xfrm>
        </p:grpSpPr>
        <p:grpSp>
          <p:nvGrpSpPr>
            <p:cNvPr id="11" name="グループ化 10">
              <a:extLst>
                <a:ext uri="{FF2B5EF4-FFF2-40B4-BE49-F238E27FC236}">
                  <a16:creationId xmlns:a16="http://schemas.microsoft.com/office/drawing/2014/main" id="{35ABE791-40F6-B4C6-9512-7F7E41BE0EBB}"/>
                </a:ext>
              </a:extLst>
            </p:cNvPr>
            <p:cNvGrpSpPr/>
            <p:nvPr/>
          </p:nvGrpSpPr>
          <p:grpSpPr>
            <a:xfrm>
              <a:off x="5236654" y="4058153"/>
              <a:ext cx="5642178" cy="1270444"/>
              <a:chOff x="5236654" y="4058153"/>
              <a:chExt cx="5642178" cy="1270444"/>
            </a:xfrm>
          </p:grpSpPr>
          <p:sp>
            <p:nvSpPr>
              <p:cNvPr id="41" name="コンテンツ プレースホルダー 2">
                <a:extLst>
                  <a:ext uri="{FF2B5EF4-FFF2-40B4-BE49-F238E27FC236}">
                    <a16:creationId xmlns:a16="http://schemas.microsoft.com/office/drawing/2014/main" id="{09A999F0-EE89-9513-3378-0FAEACFA8D26}"/>
                  </a:ext>
                </a:extLst>
              </p:cNvPr>
              <p:cNvSpPr txBox="1">
                <a:spLocks/>
              </p:cNvSpPr>
              <p:nvPr/>
            </p:nvSpPr>
            <p:spPr>
              <a:xfrm>
                <a:off x="5291889" y="4058153"/>
                <a:ext cx="3012144" cy="58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通所型サービス</a:t>
                </a:r>
                <a:endParaRPr lang="en-US" altLang="ja-JP" sz="3200" dirty="0">
                  <a:latin typeface="UD デジタル 教科書体 NK-R" panose="02020400000000000000" pitchFamily="18" charset="-128"/>
                  <a:ea typeface="UD デジタル 教科書体 NK-R" panose="02020400000000000000" pitchFamily="18" charset="-128"/>
                </a:endParaRPr>
              </a:p>
            </p:txBody>
          </p:sp>
          <p:sp>
            <p:nvSpPr>
              <p:cNvPr id="2" name="コンテンツ プレースホルダー 2">
                <a:extLst>
                  <a:ext uri="{FF2B5EF4-FFF2-40B4-BE49-F238E27FC236}">
                    <a16:creationId xmlns:a16="http://schemas.microsoft.com/office/drawing/2014/main" id="{8BF55874-E08D-7E1D-C6F2-738E007024AE}"/>
                  </a:ext>
                </a:extLst>
              </p:cNvPr>
              <p:cNvSpPr txBox="1">
                <a:spLocks/>
              </p:cNvSpPr>
              <p:nvPr/>
            </p:nvSpPr>
            <p:spPr>
              <a:xfrm>
                <a:off x="5236654" y="4742055"/>
                <a:ext cx="1677374" cy="58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ja-JP" sz="2400" dirty="0">
                    <a:latin typeface="UD デジタル 教科書体 NK-R" panose="02020400000000000000" pitchFamily="18" charset="-128"/>
                    <a:ea typeface="UD デジタル 教科書体 NK-R" panose="02020400000000000000" pitchFamily="18" charset="-128"/>
                  </a:rPr>
                  <a:t>1</a:t>
                </a: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回</a:t>
                </a:r>
                <a:r>
                  <a:rPr lang="ja-JP" altLang="en-US" sz="2400" dirty="0">
                    <a:latin typeface="UD デジタル 教科書体 NK-R" panose="02020400000000000000" pitchFamily="18" charset="-128"/>
                    <a:ea typeface="UD デジタル 教科書体 NK-R" panose="02020400000000000000" pitchFamily="18" charset="-128"/>
                  </a:rPr>
                  <a:t>当たり</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7" name="コンテンツ プレースホルダー 2">
                <a:extLst>
                  <a:ext uri="{FF2B5EF4-FFF2-40B4-BE49-F238E27FC236}">
                    <a16:creationId xmlns:a16="http://schemas.microsoft.com/office/drawing/2014/main" id="{CE628D44-BC70-1CD4-5488-1703AA8133F8}"/>
                  </a:ext>
                </a:extLst>
              </p:cNvPr>
              <p:cNvSpPr txBox="1">
                <a:spLocks/>
              </p:cNvSpPr>
              <p:nvPr/>
            </p:nvSpPr>
            <p:spPr>
              <a:xfrm>
                <a:off x="8908842" y="4740580"/>
                <a:ext cx="1969990" cy="58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上限</a:t>
                </a:r>
                <a:endParaRPr lang="en-US" altLang="ja-JP" sz="2400" dirty="0">
                  <a:latin typeface="UD デジタル 教科書体 NK-R" panose="02020400000000000000" pitchFamily="18" charset="-128"/>
                  <a:ea typeface="UD デジタル 教科書体 NK-R" panose="02020400000000000000" pitchFamily="18" charset="-128"/>
                </a:endParaRPr>
              </a:p>
            </p:txBody>
          </p:sp>
        </p:grpSp>
        <p:cxnSp>
          <p:nvCxnSpPr>
            <p:cNvPr id="18" name="直線コネクタ 17">
              <a:extLst>
                <a:ext uri="{FF2B5EF4-FFF2-40B4-BE49-F238E27FC236}">
                  <a16:creationId xmlns:a16="http://schemas.microsoft.com/office/drawing/2014/main" id="{978E01AC-CDE6-E32A-71A8-1F298D55799F}"/>
                </a:ext>
              </a:extLst>
            </p:cNvPr>
            <p:cNvCxnSpPr>
              <a:cxnSpLocks/>
            </p:cNvCxnSpPr>
            <p:nvPr/>
          </p:nvCxnSpPr>
          <p:spPr>
            <a:xfrm>
              <a:off x="5400137" y="4542014"/>
              <a:ext cx="2640487"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20" name="コンテンツ プレースホルダー 2">
            <a:extLst>
              <a:ext uri="{FF2B5EF4-FFF2-40B4-BE49-F238E27FC236}">
                <a16:creationId xmlns:a16="http://schemas.microsoft.com/office/drawing/2014/main" id="{932AC36C-9915-DD46-BA4A-86B90BAEA911}"/>
              </a:ext>
            </a:extLst>
          </p:cNvPr>
          <p:cNvSpPr txBox="1">
            <a:spLocks/>
          </p:cNvSpPr>
          <p:nvPr/>
        </p:nvSpPr>
        <p:spPr>
          <a:xfrm>
            <a:off x="525378" y="799100"/>
            <a:ext cx="3822496" cy="9194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4800" dirty="0">
                <a:latin typeface="UD デジタル 教科書体 NK-R" panose="02020400000000000000" pitchFamily="18" charset="-128"/>
                <a:ea typeface="UD デジタル 教科書体 NK-R" panose="02020400000000000000" pitchFamily="18" charset="-128"/>
              </a:rPr>
              <a:t>緩和基準</a:t>
            </a:r>
            <a:endParaRPr lang="en-US" altLang="ja-JP" sz="4800" dirty="0">
              <a:latin typeface="UD デジタル 教科書体 NK-R" panose="02020400000000000000" pitchFamily="18" charset="-128"/>
              <a:ea typeface="UD デジタル 教科書体 NK-R" panose="02020400000000000000" pitchFamily="18" charset="-128"/>
            </a:endParaRPr>
          </a:p>
        </p:txBody>
      </p:sp>
      <p:sp>
        <p:nvSpPr>
          <p:cNvPr id="29" name="コンテンツ プレースホルダー 2">
            <a:extLst>
              <a:ext uri="{FF2B5EF4-FFF2-40B4-BE49-F238E27FC236}">
                <a16:creationId xmlns:a16="http://schemas.microsoft.com/office/drawing/2014/main" id="{B215976A-5560-F2BA-CECF-81CA74F90773}"/>
              </a:ext>
            </a:extLst>
          </p:cNvPr>
          <p:cNvSpPr txBox="1">
            <a:spLocks/>
          </p:cNvSpPr>
          <p:nvPr/>
        </p:nvSpPr>
        <p:spPr>
          <a:xfrm>
            <a:off x="5622199" y="3826038"/>
            <a:ext cx="3433566" cy="3472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週当たりの回数に関わらず同様の単位数</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5" name="コンテンツ プレースホルダー 2">
            <a:extLst>
              <a:ext uri="{FF2B5EF4-FFF2-40B4-BE49-F238E27FC236}">
                <a16:creationId xmlns:a16="http://schemas.microsoft.com/office/drawing/2014/main" id="{DB9FF303-D4FA-D8F8-DC55-9DC9502288D2}"/>
              </a:ext>
            </a:extLst>
          </p:cNvPr>
          <p:cNvSpPr txBox="1">
            <a:spLocks/>
          </p:cNvSpPr>
          <p:nvPr/>
        </p:nvSpPr>
        <p:spPr>
          <a:xfrm>
            <a:off x="5522210" y="5555940"/>
            <a:ext cx="1841926" cy="83373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事業対象・要支援１</a:t>
            </a:r>
            <a:endParaRPr lang="en-US" altLang="ja-JP" sz="1800" dirty="0">
              <a:solidFill>
                <a:srgbClr val="FF0000"/>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要支援</a:t>
            </a:r>
            <a:r>
              <a:rPr lang="en-US" altLang="ja-JP" sz="1800" dirty="0">
                <a:solidFill>
                  <a:srgbClr val="FF0000"/>
                </a:solidFill>
                <a:latin typeface="UD デジタル 教科書体 NK-R" panose="02020400000000000000" pitchFamily="18" charset="-128"/>
                <a:ea typeface="UD デジタル 教科書体 NK-R" panose="02020400000000000000" pitchFamily="18" charset="-128"/>
              </a:rPr>
              <a:t>2</a:t>
            </a: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（週</a:t>
            </a:r>
            <a:r>
              <a:rPr lang="en-US" altLang="ja-JP" sz="1800" dirty="0">
                <a:solidFill>
                  <a:srgbClr val="FF0000"/>
                </a:solidFill>
                <a:latin typeface="UD デジタル 教科書体 NK-R" panose="02020400000000000000" pitchFamily="18" charset="-128"/>
                <a:ea typeface="UD デジタル 教科書体 NK-R" panose="02020400000000000000" pitchFamily="18" charset="-128"/>
              </a:rPr>
              <a:t>1</a:t>
            </a: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回程度）</a:t>
            </a:r>
            <a:endParaRPr lang="en-US" altLang="ja-JP" sz="1800" dirty="0">
              <a:solidFill>
                <a:srgbClr val="FF0000"/>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要支援２（週</a:t>
            </a:r>
            <a:r>
              <a:rPr lang="en-US" altLang="ja-JP" sz="1800" dirty="0">
                <a:solidFill>
                  <a:srgbClr val="FF0000"/>
                </a:solidFill>
                <a:latin typeface="UD デジタル 教科書体 NK-R" panose="02020400000000000000" pitchFamily="18" charset="-128"/>
                <a:ea typeface="UD デジタル 教科書体 NK-R" panose="02020400000000000000" pitchFamily="18" charset="-128"/>
              </a:rPr>
              <a:t>2</a:t>
            </a: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回程度）</a:t>
            </a:r>
            <a:endParaRPr lang="en-US" altLang="ja-JP" sz="18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19" name="コンテンツ プレースホルダー 2">
            <a:extLst>
              <a:ext uri="{FF2B5EF4-FFF2-40B4-BE49-F238E27FC236}">
                <a16:creationId xmlns:a16="http://schemas.microsoft.com/office/drawing/2014/main" id="{AA091669-91B8-1398-05C7-FCE935331E76}"/>
              </a:ext>
            </a:extLst>
          </p:cNvPr>
          <p:cNvSpPr txBox="1">
            <a:spLocks/>
          </p:cNvSpPr>
          <p:nvPr/>
        </p:nvSpPr>
        <p:spPr>
          <a:xfrm>
            <a:off x="7566230" y="5457860"/>
            <a:ext cx="1270849" cy="11748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３１９単位</a:t>
            </a:r>
            <a:endParaRPr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３１９単位</a:t>
            </a:r>
            <a:endParaRPr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３２１単位</a:t>
            </a:r>
            <a:endParaRPr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28" name="コンテンツ プレースホルダー 2">
            <a:extLst>
              <a:ext uri="{FF2B5EF4-FFF2-40B4-BE49-F238E27FC236}">
                <a16:creationId xmlns:a16="http://schemas.microsoft.com/office/drawing/2014/main" id="{46C368E6-840D-DA76-BC99-2A1BB758F3C0}"/>
              </a:ext>
            </a:extLst>
          </p:cNvPr>
          <p:cNvSpPr txBox="1">
            <a:spLocks/>
          </p:cNvSpPr>
          <p:nvPr/>
        </p:nvSpPr>
        <p:spPr>
          <a:xfrm>
            <a:off x="9145803" y="5488851"/>
            <a:ext cx="1841926" cy="83373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事業対象・要支援１</a:t>
            </a:r>
            <a:endParaRPr lang="en-US" altLang="ja-JP" sz="1800" dirty="0">
              <a:solidFill>
                <a:srgbClr val="FF0000"/>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要支援</a:t>
            </a:r>
            <a:r>
              <a:rPr lang="en-US" altLang="ja-JP" sz="1800" dirty="0">
                <a:solidFill>
                  <a:srgbClr val="FF0000"/>
                </a:solidFill>
                <a:latin typeface="UD デジタル 教科書体 NK-R" panose="02020400000000000000" pitchFamily="18" charset="-128"/>
                <a:ea typeface="UD デジタル 教科書体 NK-R" panose="02020400000000000000" pitchFamily="18" charset="-128"/>
              </a:rPr>
              <a:t>2</a:t>
            </a: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（週</a:t>
            </a:r>
            <a:r>
              <a:rPr lang="en-US" altLang="ja-JP" sz="1800" dirty="0">
                <a:solidFill>
                  <a:srgbClr val="FF0000"/>
                </a:solidFill>
                <a:latin typeface="UD デジタル 教科書体 NK-R" panose="02020400000000000000" pitchFamily="18" charset="-128"/>
                <a:ea typeface="UD デジタル 教科書体 NK-R" panose="02020400000000000000" pitchFamily="18" charset="-128"/>
              </a:rPr>
              <a:t>1</a:t>
            </a: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回程度）</a:t>
            </a:r>
            <a:endParaRPr lang="en-US" altLang="ja-JP" sz="1800" dirty="0">
              <a:solidFill>
                <a:srgbClr val="FF0000"/>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要支援２（週</a:t>
            </a:r>
            <a:r>
              <a:rPr lang="en-US" altLang="ja-JP" sz="1800" dirty="0">
                <a:solidFill>
                  <a:srgbClr val="FF0000"/>
                </a:solidFill>
                <a:latin typeface="UD デジタル 教科書体 NK-R" panose="02020400000000000000" pitchFamily="18" charset="-128"/>
                <a:ea typeface="UD デジタル 教科書体 NK-R" panose="02020400000000000000" pitchFamily="18" charset="-128"/>
              </a:rPr>
              <a:t>2</a:t>
            </a: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回程度）</a:t>
            </a:r>
            <a:endParaRPr lang="en-US" altLang="ja-JP" sz="18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31" name="コンテンツ プレースホルダー 2">
            <a:extLst>
              <a:ext uri="{FF2B5EF4-FFF2-40B4-BE49-F238E27FC236}">
                <a16:creationId xmlns:a16="http://schemas.microsoft.com/office/drawing/2014/main" id="{51BB4969-50C5-15F2-5C56-B2C0C4EB308F}"/>
              </a:ext>
            </a:extLst>
          </p:cNvPr>
          <p:cNvSpPr txBox="1">
            <a:spLocks/>
          </p:cNvSpPr>
          <p:nvPr/>
        </p:nvSpPr>
        <p:spPr>
          <a:xfrm>
            <a:off x="10945120" y="5404272"/>
            <a:ext cx="1270849" cy="11748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1,373</a:t>
            </a:r>
            <a:r>
              <a:rPr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単位</a:t>
            </a:r>
            <a:endParaRPr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1,373</a:t>
            </a:r>
            <a:r>
              <a:rPr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単位</a:t>
            </a:r>
            <a:endParaRPr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2,767</a:t>
            </a:r>
            <a:r>
              <a:rPr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単位</a:t>
            </a:r>
            <a:endParaRPr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941058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938DAD6-AF23-931C-A7AD-FDEB198CA0B6}"/>
              </a:ext>
            </a:extLst>
          </p:cNvPr>
          <p:cNvSpPr>
            <a:spLocks noGrp="1"/>
          </p:cNvSpPr>
          <p:nvPr>
            <p:ph idx="1"/>
          </p:nvPr>
        </p:nvSpPr>
        <p:spPr>
          <a:xfrm>
            <a:off x="571500" y="695814"/>
            <a:ext cx="11049000" cy="751556"/>
          </a:xfrm>
        </p:spPr>
        <p:txBody>
          <a:bodyPr>
            <a:normAutofit/>
          </a:bodyPr>
          <a:lstStyle/>
          <a:p>
            <a:pPr marL="0" indent="0">
              <a:buNone/>
            </a:pPr>
            <a:r>
              <a:rPr lang="ja-JP" altLang="en-US" sz="4000" dirty="0">
                <a:latin typeface="UD デジタル 教科書体 NK-R" panose="02020400000000000000" pitchFamily="18" charset="-128"/>
                <a:ea typeface="UD デジタル 教科書体 NK-R" panose="02020400000000000000" pitchFamily="18" charset="-128"/>
              </a:rPr>
              <a:t>訪問型サービス（従前相当）への回数制の導入</a:t>
            </a:r>
            <a:endParaRPr lang="en-US" altLang="ja-JP" sz="4000"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a:extLst>
              <a:ext uri="{FF2B5EF4-FFF2-40B4-BE49-F238E27FC236}">
                <a16:creationId xmlns:a16="http://schemas.microsoft.com/office/drawing/2014/main" id="{99370EFC-9B28-736E-912A-20C252B6FC77}"/>
              </a:ext>
            </a:extLst>
          </p:cNvPr>
          <p:cNvCxnSpPr>
            <a:cxnSpLocks/>
          </p:cNvCxnSpPr>
          <p:nvPr/>
        </p:nvCxnSpPr>
        <p:spPr>
          <a:xfrm>
            <a:off x="709808" y="1278877"/>
            <a:ext cx="9953899" cy="0"/>
          </a:xfrm>
          <a:prstGeom prst="line">
            <a:avLst/>
          </a:prstGeom>
          <a:ln w="38100"/>
        </p:spPr>
        <p:style>
          <a:lnRef idx="1">
            <a:schemeClr val="accent6"/>
          </a:lnRef>
          <a:fillRef idx="0">
            <a:schemeClr val="accent6"/>
          </a:fillRef>
          <a:effectRef idx="0">
            <a:schemeClr val="accent6"/>
          </a:effectRef>
          <a:fontRef idx="minor">
            <a:schemeClr val="tx1"/>
          </a:fontRef>
        </p:style>
      </p:cxnSp>
      <p:pic>
        <p:nvPicPr>
          <p:cNvPr id="11" name="図 10">
            <a:extLst>
              <a:ext uri="{FF2B5EF4-FFF2-40B4-BE49-F238E27FC236}">
                <a16:creationId xmlns:a16="http://schemas.microsoft.com/office/drawing/2014/main" id="{34222A08-D2F9-4EFA-7647-B37BF6FB5641}"/>
              </a:ext>
            </a:extLst>
          </p:cNvPr>
          <p:cNvPicPr>
            <a:picLocks noChangeAspect="1"/>
          </p:cNvPicPr>
          <p:nvPr/>
        </p:nvPicPr>
        <p:blipFill>
          <a:blip r:embed="rId3"/>
          <a:stretch>
            <a:fillRect/>
          </a:stretch>
        </p:blipFill>
        <p:spPr>
          <a:xfrm>
            <a:off x="675363" y="2030432"/>
            <a:ext cx="11049000" cy="3836607"/>
          </a:xfrm>
          <a:prstGeom prst="rect">
            <a:avLst/>
          </a:prstGeom>
        </p:spPr>
      </p:pic>
      <p:sp>
        <p:nvSpPr>
          <p:cNvPr id="20" name="正方形/長方形 19">
            <a:extLst>
              <a:ext uri="{FF2B5EF4-FFF2-40B4-BE49-F238E27FC236}">
                <a16:creationId xmlns:a16="http://schemas.microsoft.com/office/drawing/2014/main" id="{460D8268-415B-C787-D653-227A80F0636B}"/>
              </a:ext>
            </a:extLst>
          </p:cNvPr>
          <p:cNvSpPr/>
          <p:nvPr/>
        </p:nvSpPr>
        <p:spPr>
          <a:xfrm>
            <a:off x="6488483" y="1963555"/>
            <a:ext cx="5235880" cy="3970363"/>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a:extLst>
              <a:ext uri="{FF2B5EF4-FFF2-40B4-BE49-F238E27FC236}">
                <a16:creationId xmlns:a16="http://schemas.microsoft.com/office/drawing/2014/main" id="{08B14C1B-685D-8F8D-F489-8CA32E41FF78}"/>
              </a:ext>
            </a:extLst>
          </p:cNvPr>
          <p:cNvGrpSpPr/>
          <p:nvPr/>
        </p:nvGrpSpPr>
        <p:grpSpPr>
          <a:xfrm>
            <a:off x="0" y="47892"/>
            <a:ext cx="4446741" cy="479429"/>
            <a:chOff x="0" y="47892"/>
            <a:chExt cx="4446741" cy="479429"/>
          </a:xfrm>
        </p:grpSpPr>
        <p:sp>
          <p:nvSpPr>
            <p:cNvPr id="22" name="コンテンツ プレースホルダー 2">
              <a:extLst>
                <a:ext uri="{FF2B5EF4-FFF2-40B4-BE49-F238E27FC236}">
                  <a16:creationId xmlns:a16="http://schemas.microsoft.com/office/drawing/2014/main" id="{66650926-5DFA-5383-BB8B-706D62A341F9}"/>
                </a:ext>
              </a:extLst>
            </p:cNvPr>
            <p:cNvSpPr txBox="1">
              <a:spLocks/>
            </p:cNvSpPr>
            <p:nvPr/>
          </p:nvSpPr>
          <p:spPr>
            <a:xfrm>
              <a:off x="1" y="47892"/>
              <a:ext cx="4446740" cy="4794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２．令和７年</a:t>
              </a:r>
              <a:r>
                <a:rPr lang="en-US" altLang="ja-JP" sz="2400" dirty="0">
                  <a:latin typeface="UD デジタル 教科書体 NK-R" panose="02020400000000000000" pitchFamily="18" charset="-128"/>
                  <a:ea typeface="UD デジタル 教科書体 NK-R" panose="02020400000000000000" pitchFamily="18" charset="-128"/>
                </a:rPr>
                <a:t>4</a:t>
              </a:r>
              <a:r>
                <a:rPr lang="ja-JP" altLang="en-US" sz="2400" dirty="0">
                  <a:latin typeface="UD デジタル 教科書体 NK-R" panose="02020400000000000000" pitchFamily="18" charset="-128"/>
                  <a:ea typeface="UD デジタル 教科書体 NK-R" panose="02020400000000000000" pitchFamily="18" charset="-128"/>
                </a:rPr>
                <a:t>月１日からの変更点</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23" name="直線コネクタ 22">
              <a:extLst>
                <a:ext uri="{FF2B5EF4-FFF2-40B4-BE49-F238E27FC236}">
                  <a16:creationId xmlns:a16="http://schemas.microsoft.com/office/drawing/2014/main" id="{C31DE8F9-24C1-78AE-6604-5F42C421A0C7}"/>
                </a:ext>
              </a:extLst>
            </p:cNvPr>
            <p:cNvCxnSpPr>
              <a:cxnSpLocks/>
            </p:cNvCxnSpPr>
            <p:nvPr/>
          </p:nvCxnSpPr>
          <p:spPr>
            <a:xfrm>
              <a:off x="0" y="429195"/>
              <a:ext cx="4446741"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2" name="正方形/長方形 1">
            <a:extLst>
              <a:ext uri="{FF2B5EF4-FFF2-40B4-BE49-F238E27FC236}">
                <a16:creationId xmlns:a16="http://schemas.microsoft.com/office/drawing/2014/main" id="{F2FDD932-0EBF-F781-3A42-3946047F94A2}"/>
              </a:ext>
            </a:extLst>
          </p:cNvPr>
          <p:cNvSpPr/>
          <p:nvPr/>
        </p:nvSpPr>
        <p:spPr>
          <a:xfrm>
            <a:off x="667311" y="2048223"/>
            <a:ext cx="4749607" cy="134663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矢印: 右 4">
            <a:extLst>
              <a:ext uri="{FF2B5EF4-FFF2-40B4-BE49-F238E27FC236}">
                <a16:creationId xmlns:a16="http://schemas.microsoft.com/office/drawing/2014/main" id="{F23623A5-032F-C797-715D-DE53F117C470}"/>
              </a:ext>
            </a:extLst>
          </p:cNvPr>
          <p:cNvSpPr/>
          <p:nvPr/>
        </p:nvSpPr>
        <p:spPr>
          <a:xfrm>
            <a:off x="5592331" y="2329689"/>
            <a:ext cx="643466" cy="391849"/>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74901088-1757-95B2-C818-E46D77997BC1}"/>
              </a:ext>
            </a:extLst>
          </p:cNvPr>
          <p:cNvSpPr>
            <a:spLocks noGrp="1"/>
          </p:cNvSpPr>
          <p:nvPr>
            <p:ph type="sldNum" sz="quarter" idx="12"/>
          </p:nvPr>
        </p:nvSpPr>
        <p:spPr/>
        <p:txBody>
          <a:bodyPr/>
          <a:lstStyle/>
          <a:p>
            <a:fld id="{54695528-8602-40EC-ADB7-5785948D03CB}" type="slidenum">
              <a:rPr kumimoji="1" lang="ja-JP" altLang="en-US" smtClean="0"/>
              <a:t>9</a:t>
            </a:fld>
            <a:endParaRPr kumimoji="1" lang="ja-JP" altLang="en-US" dirty="0"/>
          </a:p>
        </p:txBody>
      </p:sp>
      <p:sp>
        <p:nvSpPr>
          <p:cNvPr id="7" name="コンテンツ プレースホルダー 2">
            <a:extLst>
              <a:ext uri="{FF2B5EF4-FFF2-40B4-BE49-F238E27FC236}">
                <a16:creationId xmlns:a16="http://schemas.microsoft.com/office/drawing/2014/main" id="{E19BB597-EA51-1EDC-2C8E-89CD84108575}"/>
              </a:ext>
            </a:extLst>
          </p:cNvPr>
          <p:cNvSpPr txBox="1">
            <a:spLocks/>
          </p:cNvSpPr>
          <p:nvPr/>
        </p:nvSpPr>
        <p:spPr>
          <a:xfrm>
            <a:off x="5914064" y="6007538"/>
            <a:ext cx="6049384" cy="479429"/>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（出典）厚生労働省　介護保険最新情報</a:t>
            </a:r>
            <a:r>
              <a:rPr lang="en-US" altLang="ja-JP" sz="2400" dirty="0">
                <a:latin typeface="UD デジタル 教科書体 NK-R" panose="02020400000000000000" pitchFamily="18" charset="-128"/>
                <a:ea typeface="UD デジタル 教科書体 NK-R" panose="02020400000000000000" pitchFamily="18" charset="-128"/>
              </a:rPr>
              <a:t>Vol.1210</a:t>
            </a:r>
          </a:p>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介護予防・日常生活支援総合事業のうち第一号事業に係る厚生労働大臣が定める基準案について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954087331"/>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8192</TotalTime>
  <Words>6383</Words>
  <Application>Microsoft Office PowerPoint</Application>
  <PresentationFormat>ワイド画面</PresentationFormat>
  <Paragraphs>746</Paragraphs>
  <Slides>49</Slides>
  <Notes>49</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49</vt:i4>
      </vt:variant>
    </vt:vector>
  </HeadingPairs>
  <TitlesOfParts>
    <vt:vector size="55" baseType="lpstr">
      <vt:lpstr>Aptos</vt:lpstr>
      <vt:lpstr>Aptos Display</vt:lpstr>
      <vt:lpstr>UD デジタル 教科書体 NK-R</vt:lpstr>
      <vt:lpstr>游ゴシック</vt:lpstr>
      <vt:lpstr>Arial</vt:lpstr>
      <vt:lpstr>Office Theme</vt:lpstr>
      <vt:lpstr>サービス・活動事業における 回数払いの導入について</vt:lpstr>
      <vt:lpstr>目次</vt:lpstr>
      <vt:lpstr>目次</vt:lpstr>
      <vt:lpstr>PowerPoint プレゼンテーション</vt:lpstr>
      <vt:lpstr>PowerPoint プレゼンテーション</vt:lpstr>
      <vt:lpstr>目次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目次</vt:lpstr>
      <vt:lpstr>PowerPoint プレゼンテーション</vt:lpstr>
      <vt:lpstr>目次</vt:lpstr>
      <vt:lpstr>留意点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目次</vt:lpstr>
      <vt:lpstr>サービス事業所の皆様へ</vt:lpstr>
      <vt:lpstr>プランナーの皆様へ①</vt:lpstr>
      <vt:lpstr>プランナーの皆様へ②</vt:lpstr>
      <vt:lpstr>サービス事業所・プランナーの皆様へ</vt:lpstr>
      <vt:lpstr>サービス事業所・プランナーの皆様へ</vt:lpstr>
      <vt:lpstr>サービス事業所・プランナーの皆様へ</vt:lpstr>
      <vt:lpstr>サービス事業所・プランナーの皆様へ</vt:lpstr>
      <vt:lpstr>サービス事業所・プランナーの皆様へ</vt:lpstr>
      <vt:lpstr>質問について</vt:lpstr>
      <vt:lpstr>リンク集①</vt:lpstr>
      <vt:lpstr>リンク集②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赤松　龍之介</dc:creator>
  <cp:lastModifiedBy>赤松　龍之介</cp:lastModifiedBy>
  <cp:revision>288</cp:revision>
  <cp:lastPrinted>2025-02-14T02:08:05Z</cp:lastPrinted>
  <dcterms:created xsi:type="dcterms:W3CDTF">2024-12-09T11:43:37Z</dcterms:created>
  <dcterms:modified xsi:type="dcterms:W3CDTF">2025-07-11T01:09:44Z</dcterms:modified>
</cp:coreProperties>
</file>